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RWA Lens helps teams inspect the public Solana state behind a token, discover its liquidity and carry the evidence into their workflow. The live mainnet product combines a read-only inspector, a tokenized-asset yield screener and local receipts. It is also installable as a PWA. Invite the audience to use the product and shape the next integrations.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displayed balance is useful, but incomplete. Teams still need to understand the mint, the calculation behind the number and which controls can affect the token. Reading these separately creates reconciliation work and leaves room for incorrect assumptions. RWA Lens organizes those questions into one inspection.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initial audience is wallet builders, token issuers, custodians and treasury operators. Wallet teams need clearer balance explanations. Issuers need their controls to be legible to integrators. Treasury teams need exportable evidence for investigation and reconciliation. These are target users and design-partner hypotheses, not a claim of customers or adoption.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 a mint and optionally a public owner address. The server validates inputs and reads the configured Solana network. The result separates identity, balances, extensions, readiness and source evidence. Export JSON for the complete structured record or CSV for tabular review. Inspection and local exports require no wallet and never sign or move assets. The separate operator-enabled USDC deploy flow is off on the public deployment; it prepares a transaction for the user to review, sign and send in their own wallet.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https://rwalensonsolana.vercel.app/demo and run the USDY inspection. The official mint is A1KLoBrKBde8Ty9qtNQUtq3C2ortoC3u7twggz7sEto6. Confirm the full mint address and legacy SPL Token program. Review identity, authorities, evidence and export. Explain that USDY’s legacy SPL program is separate from the product’s Token-2022 support. Issuer descriptions provide attribution; they do not independently establish backing, legal rights, eligibility or investment performance. Keep the live result visible if the provider reports an unavailable or partial observation. After exporting, open the issuer reserve link and /yield. Filter by issuer, pair and liquidity; follow a row back to the exact mint in the inspector. Market figures remain separate from the chain observation and historical fees do not promise future returns.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Raw amounts and supply remain integer strings or BigInt. Accounts are validated for program, mint and owner, then deduplicated before summing. Standard decimal formatting is exact. For supported Token-2022 Scaled UI Amount configuration, the official helper produces a separate floating-point display value. The observed Clock timestamp selects the active multiplier. Display output is never used as raw accounting. Interest-bearing conversion is detected but not calculated. Confidential holdings remain unobservable.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extension inventory explains observable configuration instead of collapsing it into one reassuring badge. Known transfer blocks and unknown checks can coexist. A configured transfer hook still needs evaluation in its execution context. An address does not establish KYC status. A default account state governs new accounts and does not replace inspection of existing accounts. The result is a public-state explanation, not a guarantee of transfer success or legal authorization.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Next.js interface calls a validated server route. Bounded Solana RPC reads retrieve mint data, Clock and optional owner accounts. Official Solana codecs drive token and extension decoding. The result preserves source information, observation time, per-read context slots and incomplete states. Requests have timeout, retry and size bounds. Metadata retrieval is explicit and allowlisted, with private-address rejection and pinned connections. Secrets stay on the server. The separate reads do not form an atomic snapshot. A separate market-data pipeline reads the xStocks catalog and Meteora pools through bounded HTTPS requests. Cached snapshots expose their freshness. Reserve badges link recorded issuer reports without treating them as verified backing. The optional deploy pipeline prepares an unsigned Jupiter swap plus Meteora deposit, applies instruction and spend checks and runs a mainnet preflight before wallet review. It is off in the public deployment.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live yield screener shows Meteora DLMM pools holding supported tokenized assets, with TVL, volume, fees and issuer-reported market status. Filters live in the URL and each row opens the exact mint in the inspector. Reserve badges link issuer-published reports; RWA Lens does not read, audit or verify those reports. Market data remains outside the token observation and its exported receipt. Historical fee APY is not a promised return. The PWA is installable; Android and Seeker Web Shell source is included, while release signing, real-device verification and store publishing remain pending.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describes a proposed business model, not shipped commercial features or booked revenue. The accessible inspector is the entry point. The working hypothesis is that teams pay for repeatable operational workflows and integration value, such as retained evidence, monitoring and embedded explanations. Pricing, packaging and demand need validation with partners. Cloud report storage is not part of the current public launch. No revenue or adoption figure is asserted.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current public product supports mainnet token inspection, tokenized-asset pool discovery, issuer reserve links, local evidence exports and an installable PWA. Engineering verification covers accounting, decoders, request validation, failure states, keyboard and responsive UI paths. The Android and Seeker Web Shell is source-ready; on-device validation and publishing remain separate steps. The optional wallet-signed USDC deploy path is off pending a funded real-wallet send and operator activation. Partner pilots, monitoring and shared retained history are next-stage work, not claimed adoption or dated commitments. RPC and market-data availability remain operational dependencies.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ask is for design partners, not a fundraising amount. Bring one real operational task and a person who performs it. Together, define the evidence required, evaluate the product and agree what a useful pilot should achieve. Success criteria might include clearer explanations, fewer unresolved handoffs or a more usable evidence export; measure these during the pilot rather than promising a result in advance.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opening the live product or guided demo. RWA Lens makes observable public token state easier to inspect, explain and carry into a team's next decision. Invite questions about the accounting model, the evidence boundary or the partner workflow. Live product: https://rwalensonsolana.vercel.app. Demo: /demo. Technical breakdown: /technical. Source: https://github.com/operatoruplift/rwa-lens.
Sources and Q&amp;A: rwa-lens-presenter-notes.md.
Live product: https://rwalensonsolana.vercel.app
Guided demo: https://rwalensonsolana.vercel.app/demo
Technical breakdown: https://rwalensonsolana.vercel.app/technical
Yield screener: https://rwalensonsolana.vercel.app/yield
Issuer reserve reports: https://ondo.finance/usdy
Source repository: https://github.com/operatoruplift/rwa-lens
USDY mint address registry: https://docs.ondo.finance/addresses
Issuer USDY description: https://docs.ondo.finance/general-access-products/usdy/basics
Solana Scaled UI Amount: https://solana.com/docs/tokens/extensions/scaled-ui-amount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rwalensonsolana.vercel.app/demo" TargetMode="External"/><Relationship Id="rId1" Type="http://schemas.openxmlformats.org/officeDocument/2006/relationships/image" Target="../media/image-1-1.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rwalensonsolana.vercel.app/demo"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hyperlink" Target="https://rwalensonsolana.vercel.app" TargetMode="External"/><Relationship Id="rId3" Type="http://schemas.openxmlformats.org/officeDocument/2006/relationships/hyperlink" Target="https://rwalensonsolana.vercel.app/technical" TargetMode="External"/><Relationship Id="rId1" Type="http://schemas.openxmlformats.org/officeDocument/2006/relationships/image" Target="../media/image-13-1.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211"/>
        </a:solidFill>
      </p:bgPr>
    </p:bg>
    <p:spTree>
      <p:nvGrpSpPr>
        <p:cNvPr id="1" name=""/>
        <p:cNvGrpSpPr/>
        <p:nvPr/>
      </p:nvGrpSpPr>
      <p:grpSpPr>
        <a:xfrm>
          <a:off x="0" y="0"/>
          <a:ext cx="0" cy="0"/>
          <a:chOff x="0" y="0"/>
          <a:chExt cx="0" cy="0"/>
        </a:xfrm>
      </p:grpSpPr>
      <p:pic>
        <p:nvPicPr>
          <p:cNvPr id="2" name="Image 0" descr="/Users/rvaclassic/Documents/Codex/2026-09-11/buil/rwa-lens/public/brand/lens-master.png">    </p:cNvPr>
          <p:cNvPicPr>
            <a:picLocks noChangeAspect="1"/>
          </p:cNvPicPr>
          <p:nvPr/>
        </p:nvPicPr>
        <p:blipFill>
          <a:blip r:embed="rId1"/>
          <a:srcRect l="66667" r="-66667" t="0" b="0"/>
          <a:stretch/>
        </p:blipFill>
        <p:spPr>
          <a:xfrm>
            <a:off x="5303520" y="0"/>
            <a:ext cx="6885432" cy="6858000"/>
          </a:xfrm>
          <a:prstGeom prst="rect">
            <a:avLst/>
          </a:prstGeom>
        </p:spPr>
      </p:pic>
      <p:sp>
        <p:nvSpPr>
          <p:cNvPr id="3" name="Shape 0"/>
          <p:cNvSpPr/>
          <p:nvPr/>
        </p:nvSpPr>
        <p:spPr>
          <a:xfrm>
            <a:off x="0" y="0"/>
            <a:ext cx="6675120" cy="6858000"/>
          </a:xfrm>
          <a:prstGeom prst="rect">
            <a:avLst/>
          </a:prstGeom>
          <a:solidFill>
            <a:srgbClr val="101211"/>
          </a:solidFill>
          <a:ln w="12700">
            <a:solidFill>
              <a:srgbClr val="101211"/>
            </a:solidFill>
            <a:prstDash val="solid"/>
          </a:ln>
        </p:spPr>
      </p:sp>
      <p:sp>
        <p:nvSpPr>
          <p:cNvPr id="4" name="Shape 1"/>
          <p:cNvSpPr/>
          <p:nvPr/>
        </p:nvSpPr>
        <p:spPr>
          <a:xfrm>
            <a:off x="539496" y="365760"/>
            <a:ext cx="265176" cy="265176"/>
          </a:xfrm>
          <a:prstGeom prst="ellipse">
            <a:avLst/>
          </a:prstGeom>
          <a:solidFill>
            <a:srgbClr val="101211">
              <a:alpha val="0"/>
            </a:srgbClr>
          </a:solidFill>
          <a:ln w="19050">
            <a:solidFill>
              <a:srgbClr val="F2F2E9"/>
            </a:solidFill>
            <a:prstDash val="solid"/>
          </a:ln>
        </p:spPr>
      </p:sp>
      <p:sp>
        <p:nvSpPr>
          <p:cNvPr id="5" name="Shape 2"/>
          <p:cNvSpPr/>
          <p:nvPr/>
        </p:nvSpPr>
        <p:spPr>
          <a:xfrm rot="2280000">
            <a:off x="603504" y="365760"/>
            <a:ext cx="128016" cy="265176"/>
          </a:xfrm>
          <a:prstGeom prst="ellipse">
            <a:avLst/>
          </a:prstGeom>
          <a:solidFill>
            <a:srgbClr val="101211">
              <a:alpha val="0"/>
            </a:srgbClr>
          </a:solidFill>
          <a:ln w="15240">
            <a:solidFill>
              <a:srgbClr val="F2F2E9"/>
            </a:solidFill>
            <a:prstDash val="solid"/>
          </a:ln>
        </p:spPr>
      </p:sp>
      <p:sp>
        <p:nvSpPr>
          <p:cNvPr id="6" name="Shape 3"/>
          <p:cNvSpPr/>
          <p:nvPr/>
        </p:nvSpPr>
        <p:spPr>
          <a:xfrm>
            <a:off x="758952" y="361188"/>
            <a:ext cx="54864" cy="54864"/>
          </a:xfrm>
          <a:prstGeom prst="ellipse">
            <a:avLst/>
          </a:prstGeom>
          <a:solidFill>
            <a:srgbClr val="D9FF65"/>
          </a:solidFill>
          <a:ln w="12700">
            <a:solidFill>
              <a:srgbClr val="D9FF65"/>
            </a:solidFill>
            <a:prstDash val="solid"/>
          </a:ln>
        </p:spPr>
      </p:sp>
      <p:sp>
        <p:nvSpPr>
          <p:cNvPr id="7" name="Text 4"/>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F2F2E9"/>
                </a:solidFill>
                <a:latin typeface="Inter" pitchFamily="34" charset="0"/>
                <a:ea typeface="Inter" pitchFamily="34" charset="-122"/>
                <a:cs typeface="Inter" pitchFamily="34" charset="-120"/>
              </a:rPr>
              <a:t>RWA Lens</a:t>
            </a:r>
            <a:endParaRPr lang="en-US" sz="1800" dirty="0"/>
          </a:p>
        </p:txBody>
      </p:sp>
      <p:sp>
        <p:nvSpPr>
          <p:cNvPr id="8" name="Text 5"/>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B6BDB3"/>
                </a:solidFill>
                <a:latin typeface="Inter" pitchFamily="34" charset="0"/>
                <a:ea typeface="Inter" pitchFamily="34" charset="-122"/>
                <a:cs typeface="Inter" pitchFamily="34" charset="-120"/>
              </a:rPr>
              <a:t>Mainnet / September 2026</a:t>
            </a:r>
            <a:endParaRPr lang="en-US" sz="1000" dirty="0"/>
          </a:p>
        </p:txBody>
      </p:sp>
      <p:sp>
        <p:nvSpPr>
          <p:cNvPr id="9" name="Text 6"/>
          <p:cNvSpPr/>
          <p:nvPr/>
        </p:nvSpPr>
        <p:spPr>
          <a:xfrm>
            <a:off x="576072" y="1408176"/>
            <a:ext cx="10789920" cy="237744"/>
          </a:xfrm>
          <a:prstGeom prst="rect">
            <a:avLst/>
          </a:prstGeom>
          <a:noFill/>
          <a:ln/>
        </p:spPr>
        <p:txBody>
          <a:bodyPr wrap="square" lIns="0" tIns="0" rIns="0" bIns="0" rtlCol="0" anchor="ctr"/>
          <a:lstStyle/>
          <a:p>
            <a:pPr indent="0" marL="0">
              <a:buNone/>
            </a:pPr>
            <a:r>
              <a:rPr lang="en-US" sz="1000" b="1" spc="200" kern="0" dirty="0">
                <a:solidFill>
                  <a:srgbClr val="B6BDB3"/>
                </a:solidFill>
                <a:latin typeface="Inter" pitchFamily="34" charset="0"/>
                <a:ea typeface="Inter" pitchFamily="34" charset="-122"/>
                <a:cs typeface="Inter" pitchFamily="34" charset="-120"/>
              </a:rPr>
              <a:t>RWA INTELLIGENCE / SOLANA</a:t>
            </a:r>
            <a:endParaRPr lang="en-US" sz="1000" dirty="0"/>
          </a:p>
        </p:txBody>
      </p:sp>
      <p:sp>
        <p:nvSpPr>
          <p:cNvPr id="10" name="Text 7"/>
          <p:cNvSpPr/>
          <p:nvPr/>
        </p:nvSpPr>
        <p:spPr>
          <a:xfrm>
            <a:off x="530352" y="1874520"/>
            <a:ext cx="8961120" cy="685800"/>
          </a:xfrm>
          <a:prstGeom prst="rect">
            <a:avLst/>
          </a:prstGeom>
          <a:noFill/>
          <a:ln/>
        </p:spPr>
        <p:txBody>
          <a:bodyPr wrap="square" lIns="0" tIns="0" rIns="0" bIns="0" rtlCol="0" anchor="ctr"/>
          <a:lstStyle/>
          <a:p>
            <a:pPr indent="0" marL="0">
              <a:buNone/>
            </a:pPr>
            <a:r>
              <a:rPr lang="en-US" sz="5200" spc="-230" kern="0" dirty="0">
                <a:solidFill>
                  <a:srgbClr val="F2F2E9"/>
                </a:solidFill>
                <a:latin typeface="Inter" pitchFamily="34" charset="0"/>
                <a:ea typeface="Inter" pitchFamily="34" charset="-122"/>
                <a:cs typeface="Inter" pitchFamily="34" charset="-120"/>
              </a:rPr>
              <a:t>Real assets.</a:t>
            </a:r>
            <a:endParaRPr lang="en-US" sz="5200" dirty="0"/>
          </a:p>
        </p:txBody>
      </p:sp>
      <p:sp>
        <p:nvSpPr>
          <p:cNvPr id="11" name="Text 8"/>
          <p:cNvSpPr/>
          <p:nvPr/>
        </p:nvSpPr>
        <p:spPr>
          <a:xfrm>
            <a:off x="530352" y="2523744"/>
            <a:ext cx="8961120" cy="685800"/>
          </a:xfrm>
          <a:prstGeom prst="rect">
            <a:avLst/>
          </a:prstGeom>
          <a:noFill/>
          <a:ln/>
        </p:spPr>
        <p:txBody>
          <a:bodyPr wrap="square" lIns="0" tIns="0" rIns="0" bIns="0" rtlCol="0" anchor="ctr"/>
          <a:lstStyle/>
          <a:p>
            <a:pPr indent="0" marL="0">
              <a:buNone/>
            </a:pPr>
            <a:r>
              <a:rPr lang="en-US" sz="5200" spc="-230" kern="0" dirty="0">
                <a:solidFill>
                  <a:srgbClr val="D9FF65"/>
                </a:solidFill>
                <a:latin typeface="Inter" pitchFamily="34" charset="0"/>
                <a:ea typeface="Inter" pitchFamily="34" charset="-122"/>
                <a:cs typeface="Inter" pitchFamily="34" charset="-120"/>
              </a:rPr>
              <a:t>Clearer vision.</a:t>
            </a:r>
            <a:endParaRPr lang="en-US" sz="5200" dirty="0"/>
          </a:p>
        </p:txBody>
      </p:sp>
      <p:sp>
        <p:nvSpPr>
          <p:cNvPr id="12" name="Text 9"/>
          <p:cNvSpPr/>
          <p:nvPr/>
        </p:nvSpPr>
        <p:spPr>
          <a:xfrm>
            <a:off x="576072" y="3337560"/>
            <a:ext cx="5852160" cy="420624"/>
          </a:xfrm>
          <a:prstGeom prst="rect">
            <a:avLst/>
          </a:prstGeom>
          <a:noFill/>
          <a:ln/>
        </p:spPr>
        <p:txBody>
          <a:bodyPr wrap="square" lIns="0" tIns="0" rIns="0" bIns="0" rtlCol="0" anchor="ctr"/>
          <a:lstStyle/>
          <a:p>
            <a:pPr indent="0" marL="0">
              <a:buNone/>
            </a:pPr>
            <a:r>
              <a:rPr lang="en-US" sz="1700" spc="-30" kern="0" dirty="0">
                <a:solidFill>
                  <a:srgbClr val="B6BDB3"/>
                </a:solidFill>
                <a:latin typeface="Inter" pitchFamily="34" charset="0"/>
                <a:ea typeface="Inter" pitchFamily="34" charset="-122"/>
                <a:cs typeface="Inter" pitchFamily="34" charset="-120"/>
              </a:rPr>
              <a:t>The token behind the asset, brought into focus.</a:t>
            </a:r>
            <a:endParaRPr lang="en-US" sz="1700" dirty="0"/>
          </a:p>
        </p:txBody>
      </p:sp>
      <p:sp>
        <p:nvSpPr>
          <p:cNvPr id="13" name="Text 10">
            <a:hlinkClick r:id="rId2" tooltip=""/>
          </p:cNvPr>
          <p:cNvSpPr/>
          <p:nvPr/>
        </p:nvSpPr>
        <p:spPr>
          <a:xfrm>
            <a:off x="576072" y="5093208"/>
            <a:ext cx="6126480" cy="384048"/>
          </a:xfrm>
          <a:prstGeom prst="rect">
            <a:avLst/>
          </a:prstGeom>
          <a:noFill/>
          <a:ln/>
        </p:spPr>
        <p:txBody>
          <a:bodyPr wrap="square" lIns="0" tIns="0" rIns="0" bIns="0" rtlCol="0" anchor="ctr"/>
          <a:lstStyle/>
          <a:p>
            <a:pPr indent="0" marL="0">
              <a:buNone/>
            </a:pPr>
            <a:r>
              <a:rPr lang="en-US" sz="1700" u="sng" dirty="0">
                <a:solidFill>
                  <a:srgbClr val="F2F2E9"/>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Explore the live product ↗</a:t>
            </a:r>
            <a:endParaRPr lang="en-US" sz="1700" dirty="0"/>
          </a:p>
        </p:txBody>
      </p:sp>
      <p:sp>
        <p:nvSpPr>
          <p:cNvPr id="14" name="Text 11"/>
          <p:cNvSpPr/>
          <p:nvPr/>
        </p:nvSpPr>
        <p:spPr>
          <a:xfrm>
            <a:off x="576072" y="5641848"/>
            <a:ext cx="6126480" cy="274320"/>
          </a:xfrm>
          <a:prstGeom prst="rect">
            <a:avLst/>
          </a:prstGeom>
          <a:noFill/>
          <a:ln/>
        </p:spPr>
        <p:txBody>
          <a:bodyPr wrap="square" lIns="0" tIns="0" rIns="0" bIns="0" rtlCol="0" anchor="ctr"/>
          <a:lstStyle/>
          <a:p>
            <a:pPr indent="0" marL="0">
              <a:buNone/>
            </a:pPr>
            <a:r>
              <a:rPr lang="en-US" sz="1050" spc="140" kern="0" dirty="0">
                <a:solidFill>
                  <a:srgbClr val="B6BDB3"/>
                </a:solidFill>
                <a:latin typeface="Inter" pitchFamily="34" charset="0"/>
                <a:ea typeface="Inter" pitchFamily="34" charset="-122"/>
                <a:cs typeface="Inter" pitchFamily="34" charset="-120"/>
              </a:rPr>
              <a:t>INSPECT · DISCOVER · MAINNET</a:t>
            </a:r>
            <a:endParaRPr lang="en-US" sz="1050" dirty="0"/>
          </a:p>
        </p:txBody>
      </p:sp>
      <p:sp>
        <p:nvSpPr>
          <p:cNvPr id="15" name="Shape 12"/>
          <p:cNvSpPr/>
          <p:nvPr/>
        </p:nvSpPr>
        <p:spPr>
          <a:xfrm>
            <a:off x="576072" y="6364224"/>
            <a:ext cx="11036808" cy="0"/>
          </a:xfrm>
          <a:prstGeom prst="line">
            <a:avLst/>
          </a:prstGeom>
          <a:noFill/>
          <a:ln w="8890">
            <a:solidFill>
              <a:srgbClr val="353A34"/>
            </a:solidFill>
            <a:prstDash val="solid"/>
          </a:ln>
        </p:spPr>
      </p:sp>
      <p:sp>
        <p:nvSpPr>
          <p:cNvPr id="16" name="Text 13"/>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B6BDB3"/>
                </a:solidFill>
                <a:latin typeface="Inter" pitchFamily="34" charset="0"/>
                <a:ea typeface="Inter" pitchFamily="34" charset="-122"/>
                <a:cs typeface="Inter" pitchFamily="34" charset="-120"/>
              </a:rPr>
              <a:t>REAL ASSETS. CLEARER VISION.</a:t>
            </a:r>
            <a:endParaRPr lang="en-US" sz="800" dirty="0"/>
          </a:p>
        </p:txBody>
      </p:sp>
      <p:sp>
        <p:nvSpPr>
          <p:cNvPr id="17" name="Text 14"/>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B6BDB3"/>
                </a:solidFill>
                <a:latin typeface="Inter" pitchFamily="34" charset="0"/>
                <a:ea typeface="Inter" pitchFamily="34" charset="-122"/>
                <a:cs typeface="Inter" pitchFamily="34" charset="-120"/>
              </a:rPr>
              <a:t>01 / 13</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2F2E9"/>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F2F2E9">
              <a:alpha val="0"/>
            </a:srgbClr>
          </a:solidFill>
          <a:ln w="19050">
            <a:solidFill>
              <a:srgbClr val="101211"/>
            </a:solidFill>
            <a:prstDash val="solid"/>
          </a:ln>
        </p:spPr>
      </p:sp>
      <p:sp>
        <p:nvSpPr>
          <p:cNvPr id="3" name="Shape 1"/>
          <p:cNvSpPr/>
          <p:nvPr/>
        </p:nvSpPr>
        <p:spPr>
          <a:xfrm rot="2280000">
            <a:off x="603504" y="365760"/>
            <a:ext cx="128016" cy="265176"/>
          </a:xfrm>
          <a:prstGeom prst="ellipse">
            <a:avLst/>
          </a:prstGeom>
          <a:solidFill>
            <a:srgbClr val="F2F2E9">
              <a:alpha val="0"/>
            </a:srgbClr>
          </a:solidFill>
          <a:ln w="15240">
            <a:solidFill>
              <a:srgbClr val="101211"/>
            </a:solidFill>
            <a:prstDash val="solid"/>
          </a:ln>
        </p:spPr>
      </p:sp>
      <p:sp>
        <p:nvSpPr>
          <p:cNvPr id="4" name="Shape 2"/>
          <p:cNvSpPr/>
          <p:nvPr/>
        </p:nvSpPr>
        <p:spPr>
          <a:xfrm>
            <a:off x="758952" y="361188"/>
            <a:ext cx="54864" cy="54864"/>
          </a:xfrm>
          <a:prstGeom prst="ellipse">
            <a:avLst/>
          </a:prstGeom>
          <a:solidFill>
            <a:srgbClr val="101211"/>
          </a:solidFill>
          <a:ln w="12700">
            <a:solidFill>
              <a:srgbClr val="101211"/>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101211"/>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50594D"/>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50594D"/>
                </a:solidFill>
                <a:latin typeface="Inter" pitchFamily="34" charset="0"/>
                <a:ea typeface="Inter" pitchFamily="34" charset="-122"/>
                <a:cs typeface="Inter" pitchFamily="34" charset="-120"/>
              </a:rPr>
              <a:t>01 / THE PROBLEM</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A balance is only</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the beginning.</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50594D"/>
                </a:solidFill>
                <a:latin typeface="Inter" pitchFamily="34" charset="0"/>
                <a:ea typeface="Inter" pitchFamily="34" charset="-122"/>
                <a:cs typeface="Inter" pitchFamily="34" charset="-120"/>
              </a:rPr>
              <a:t>A token amount leaves operational questions unanswered.</a:t>
            </a:r>
            <a:endParaRPr lang="en-US" sz="1700" dirty="0"/>
          </a:p>
        </p:txBody>
      </p:sp>
      <p:sp>
        <p:nvSpPr>
          <p:cNvPr id="11" name="Shape 9"/>
          <p:cNvSpPr/>
          <p:nvPr/>
        </p:nvSpPr>
        <p:spPr>
          <a:xfrm>
            <a:off x="576072" y="3675888"/>
            <a:ext cx="3436010" cy="0"/>
          </a:xfrm>
          <a:prstGeom prst="line">
            <a:avLst/>
          </a:prstGeom>
          <a:noFill/>
          <a:ln w="12700">
            <a:solidFill>
              <a:srgbClr val="C9CEC1"/>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01</a:t>
            </a:r>
            <a:endParaRPr lang="en-US" sz="1000" dirty="0"/>
          </a:p>
        </p:txBody>
      </p:sp>
      <p:sp>
        <p:nvSpPr>
          <p:cNvPr id="13" name="Text 11"/>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What am I holding?</a:t>
            </a:r>
            <a:endParaRPr lang="en-US" sz="2300" dirty="0"/>
          </a:p>
        </p:txBody>
      </p:sp>
      <p:sp>
        <p:nvSpPr>
          <p:cNvPr id="14" name="Text 12"/>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Mint, program, metadata and issuer attribution.</a:t>
            </a:r>
            <a:endParaRPr lang="en-US" sz="1600" dirty="0"/>
          </a:p>
        </p:txBody>
      </p:sp>
      <p:sp>
        <p:nvSpPr>
          <p:cNvPr id="15" name="Shape 13"/>
          <p:cNvSpPr/>
          <p:nvPr/>
        </p:nvSpPr>
        <p:spPr>
          <a:xfrm>
            <a:off x="4377842" y="3675888"/>
            <a:ext cx="3436010" cy="0"/>
          </a:xfrm>
          <a:prstGeom prst="line">
            <a:avLst/>
          </a:prstGeom>
          <a:noFill/>
          <a:ln w="12700">
            <a:solidFill>
              <a:srgbClr val="C9CEC1"/>
            </a:solidFill>
            <a:prstDash val="solid"/>
          </a:ln>
        </p:spPr>
      </p:sp>
      <p:sp>
        <p:nvSpPr>
          <p:cNvPr id="16" name="Text 14"/>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02</a:t>
            </a:r>
            <a:endParaRPr lang="en-US" sz="1000" dirty="0"/>
          </a:p>
        </p:txBody>
      </p:sp>
      <p:sp>
        <p:nvSpPr>
          <p:cNvPr id="17" name="Text 15"/>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What does it mean?</a:t>
            </a:r>
            <a:endParaRPr lang="en-US" sz="2300" dirty="0"/>
          </a:p>
        </p:txBody>
      </p:sp>
      <p:sp>
        <p:nvSpPr>
          <p:cNvPr id="18" name="Text 16"/>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Raw units, decimals and display conversion.</a:t>
            </a:r>
            <a:endParaRPr lang="en-US" sz="1600" dirty="0"/>
          </a:p>
        </p:txBody>
      </p:sp>
      <p:sp>
        <p:nvSpPr>
          <p:cNvPr id="19" name="Shape 17"/>
          <p:cNvSpPr/>
          <p:nvPr/>
        </p:nvSpPr>
        <p:spPr>
          <a:xfrm>
            <a:off x="8179613" y="3675888"/>
            <a:ext cx="3436010" cy="0"/>
          </a:xfrm>
          <a:prstGeom prst="line">
            <a:avLst/>
          </a:prstGeom>
          <a:noFill/>
          <a:ln w="12700">
            <a:solidFill>
              <a:srgbClr val="C9CEC1"/>
            </a:solidFill>
            <a:prstDash val="solid"/>
          </a:ln>
        </p:spPr>
      </p:sp>
      <p:sp>
        <p:nvSpPr>
          <p:cNvPr id="20" name="Text 18"/>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03</a:t>
            </a:r>
            <a:endParaRPr lang="en-US" sz="1000" dirty="0"/>
          </a:p>
        </p:txBody>
      </p:sp>
      <p:sp>
        <p:nvSpPr>
          <p:cNvPr id="21" name="Text 19"/>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What can change?</a:t>
            </a:r>
            <a:endParaRPr lang="en-US" sz="2300" dirty="0"/>
          </a:p>
        </p:txBody>
      </p:sp>
      <p:sp>
        <p:nvSpPr>
          <p:cNvPr id="22" name="Text 20"/>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Authorities, account states and transfer controls.</a:t>
            </a:r>
            <a:endParaRPr lang="en-US" sz="1600" dirty="0"/>
          </a:p>
        </p:txBody>
      </p:sp>
      <p:sp>
        <p:nvSpPr>
          <p:cNvPr id="23" name="Shape 21"/>
          <p:cNvSpPr/>
          <p:nvPr/>
        </p:nvSpPr>
        <p:spPr>
          <a:xfrm>
            <a:off x="576072" y="6364224"/>
            <a:ext cx="11036808" cy="0"/>
          </a:xfrm>
          <a:prstGeom prst="line">
            <a:avLst/>
          </a:prstGeom>
          <a:noFill/>
          <a:ln w="8890">
            <a:solidFill>
              <a:srgbClr val="C9CEC1"/>
            </a:solidFill>
            <a:prstDash val="solid"/>
          </a:ln>
        </p:spPr>
      </p:sp>
      <p:sp>
        <p:nvSpPr>
          <p:cNvPr id="24" name="Text 22"/>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50594D"/>
                </a:solidFill>
                <a:latin typeface="Inter" pitchFamily="34" charset="0"/>
                <a:ea typeface="Inter" pitchFamily="34" charset="-122"/>
                <a:cs typeface="Inter" pitchFamily="34" charset="-120"/>
              </a:rPr>
              <a:t>REAL ASSETS. CLEARER VISION.</a:t>
            </a:r>
            <a:endParaRPr lang="en-US" sz="800" dirty="0"/>
          </a:p>
        </p:txBody>
      </p:sp>
      <p:sp>
        <p:nvSpPr>
          <p:cNvPr id="25" name="Text 23"/>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50594D"/>
                </a:solidFill>
                <a:latin typeface="Inter" pitchFamily="34" charset="0"/>
                <a:ea typeface="Inter" pitchFamily="34" charset="-122"/>
                <a:cs typeface="Inter" pitchFamily="34" charset="-120"/>
              </a:rPr>
              <a:t>02 / 13</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1211"/>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101211">
              <a:alpha val="0"/>
            </a:srgbClr>
          </a:solidFill>
          <a:ln w="19050">
            <a:solidFill>
              <a:srgbClr val="F2F2E9"/>
            </a:solidFill>
            <a:prstDash val="solid"/>
          </a:ln>
        </p:spPr>
      </p:sp>
      <p:sp>
        <p:nvSpPr>
          <p:cNvPr id="3" name="Shape 1"/>
          <p:cNvSpPr/>
          <p:nvPr/>
        </p:nvSpPr>
        <p:spPr>
          <a:xfrm rot="2280000">
            <a:off x="603504" y="365760"/>
            <a:ext cx="128016" cy="265176"/>
          </a:xfrm>
          <a:prstGeom prst="ellipse">
            <a:avLst/>
          </a:prstGeom>
          <a:solidFill>
            <a:srgbClr val="101211">
              <a:alpha val="0"/>
            </a:srgbClr>
          </a:solidFill>
          <a:ln w="15240">
            <a:solidFill>
              <a:srgbClr val="F2F2E9"/>
            </a:solidFill>
            <a:prstDash val="solid"/>
          </a:ln>
        </p:spPr>
      </p:sp>
      <p:sp>
        <p:nvSpPr>
          <p:cNvPr id="4" name="Shape 2"/>
          <p:cNvSpPr/>
          <p:nvPr/>
        </p:nvSpPr>
        <p:spPr>
          <a:xfrm>
            <a:off x="758952" y="361188"/>
            <a:ext cx="54864" cy="54864"/>
          </a:xfrm>
          <a:prstGeom prst="ellipse">
            <a:avLst/>
          </a:prstGeom>
          <a:solidFill>
            <a:srgbClr val="D9FF65"/>
          </a:solidFill>
          <a:ln w="12700">
            <a:solidFill>
              <a:srgbClr val="D9FF65"/>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F2F2E9"/>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B6BDB3"/>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B6BDB3"/>
                </a:solidFill>
                <a:latin typeface="Inter" pitchFamily="34" charset="0"/>
                <a:ea typeface="Inter" pitchFamily="34" charset="-122"/>
                <a:cs typeface="Inter" pitchFamily="34" charset="-120"/>
              </a:rPr>
              <a:t>02 / WHO IT SERVES</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F2F2E9"/>
                </a:solidFill>
                <a:latin typeface="Inter" pitchFamily="34" charset="0"/>
                <a:ea typeface="Inter" pitchFamily="34" charset="-122"/>
                <a:cs typeface="Inter" pitchFamily="34" charset="-120"/>
              </a:rPr>
              <a:t>Built for the people</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D9FF65"/>
                </a:solidFill>
                <a:latin typeface="Inter" pitchFamily="34" charset="0"/>
                <a:ea typeface="Inter" pitchFamily="34" charset="-122"/>
                <a:cs typeface="Inter" pitchFamily="34" charset="-120"/>
              </a:rPr>
              <a:t>behind the product.</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B6BDB3"/>
                </a:solidFill>
                <a:latin typeface="Inter" pitchFamily="34" charset="0"/>
                <a:ea typeface="Inter" pitchFamily="34" charset="-122"/>
                <a:cs typeface="Inter" pitchFamily="34" charset="-120"/>
              </a:rPr>
              <a:t>One inspection language across operational teams.</a:t>
            </a:r>
            <a:endParaRPr lang="en-US" sz="1700" dirty="0"/>
          </a:p>
        </p:txBody>
      </p:sp>
      <p:sp>
        <p:nvSpPr>
          <p:cNvPr id="11" name="Shape 9"/>
          <p:cNvSpPr/>
          <p:nvPr/>
        </p:nvSpPr>
        <p:spPr>
          <a:xfrm>
            <a:off x="576072" y="3675888"/>
            <a:ext cx="3436010" cy="0"/>
          </a:xfrm>
          <a:prstGeom prst="line">
            <a:avLst/>
          </a:prstGeom>
          <a:noFill/>
          <a:ln w="12700">
            <a:solidFill>
              <a:srgbClr val="353A34"/>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WALLETS</a:t>
            </a:r>
            <a:endParaRPr lang="en-US" sz="1000" dirty="0"/>
          </a:p>
        </p:txBody>
      </p:sp>
      <p:sp>
        <p:nvSpPr>
          <p:cNvPr id="13" name="Text 11"/>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Explain the balance</a:t>
            </a:r>
            <a:endParaRPr lang="en-US" sz="2300" dirty="0"/>
          </a:p>
        </p:txBody>
      </p:sp>
      <p:sp>
        <p:nvSpPr>
          <p:cNvPr id="14" name="Text 12"/>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Make token behavior understandable in a wallet workflow.</a:t>
            </a:r>
            <a:endParaRPr lang="en-US" sz="1600" dirty="0"/>
          </a:p>
        </p:txBody>
      </p:sp>
      <p:sp>
        <p:nvSpPr>
          <p:cNvPr id="15" name="Shape 13"/>
          <p:cNvSpPr/>
          <p:nvPr/>
        </p:nvSpPr>
        <p:spPr>
          <a:xfrm>
            <a:off x="4377842" y="3675888"/>
            <a:ext cx="3436010" cy="0"/>
          </a:xfrm>
          <a:prstGeom prst="line">
            <a:avLst/>
          </a:prstGeom>
          <a:noFill/>
          <a:ln w="12700">
            <a:solidFill>
              <a:srgbClr val="353A34"/>
            </a:solidFill>
            <a:prstDash val="solid"/>
          </a:ln>
        </p:spPr>
      </p:sp>
      <p:sp>
        <p:nvSpPr>
          <p:cNvPr id="16" name="Text 14"/>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ISSUERS</a:t>
            </a:r>
            <a:endParaRPr lang="en-US" sz="1000" dirty="0"/>
          </a:p>
        </p:txBody>
      </p:sp>
      <p:sp>
        <p:nvSpPr>
          <p:cNvPr id="17" name="Text 15"/>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Expose the controls</a:t>
            </a:r>
            <a:endParaRPr lang="en-US" sz="2300" dirty="0"/>
          </a:p>
        </p:txBody>
      </p:sp>
      <p:sp>
        <p:nvSpPr>
          <p:cNvPr id="18" name="Text 16"/>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Give integrators a clear view of observable configuration.</a:t>
            </a:r>
            <a:endParaRPr lang="en-US" sz="1600" dirty="0"/>
          </a:p>
        </p:txBody>
      </p:sp>
      <p:sp>
        <p:nvSpPr>
          <p:cNvPr id="19" name="Shape 17"/>
          <p:cNvSpPr/>
          <p:nvPr/>
        </p:nvSpPr>
        <p:spPr>
          <a:xfrm>
            <a:off x="8179613" y="3675888"/>
            <a:ext cx="3436010" cy="0"/>
          </a:xfrm>
          <a:prstGeom prst="line">
            <a:avLst/>
          </a:prstGeom>
          <a:noFill/>
          <a:ln w="12700">
            <a:solidFill>
              <a:srgbClr val="353A34"/>
            </a:solidFill>
            <a:prstDash val="solid"/>
          </a:ln>
        </p:spPr>
      </p:sp>
      <p:sp>
        <p:nvSpPr>
          <p:cNvPr id="20" name="Text 18"/>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TREASURIES</a:t>
            </a:r>
            <a:endParaRPr lang="en-US" sz="1000" dirty="0"/>
          </a:p>
        </p:txBody>
      </p:sp>
      <p:sp>
        <p:nvSpPr>
          <p:cNvPr id="21" name="Text 19"/>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Carry the evidence</a:t>
            </a:r>
            <a:endParaRPr lang="en-US" sz="2300" dirty="0"/>
          </a:p>
        </p:txBody>
      </p:sp>
      <p:sp>
        <p:nvSpPr>
          <p:cNvPr id="22" name="Text 20"/>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Inspect public accounts and export a dated record.</a:t>
            </a:r>
            <a:endParaRPr lang="en-US" sz="1600" dirty="0"/>
          </a:p>
        </p:txBody>
      </p:sp>
      <p:sp>
        <p:nvSpPr>
          <p:cNvPr id="23" name="Shape 21"/>
          <p:cNvSpPr/>
          <p:nvPr/>
        </p:nvSpPr>
        <p:spPr>
          <a:xfrm>
            <a:off x="576072" y="6364224"/>
            <a:ext cx="11036808" cy="0"/>
          </a:xfrm>
          <a:prstGeom prst="line">
            <a:avLst/>
          </a:prstGeom>
          <a:noFill/>
          <a:ln w="8890">
            <a:solidFill>
              <a:srgbClr val="353A34"/>
            </a:solidFill>
            <a:prstDash val="solid"/>
          </a:ln>
        </p:spPr>
      </p:sp>
      <p:sp>
        <p:nvSpPr>
          <p:cNvPr id="24" name="Text 22"/>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B6BDB3"/>
                </a:solidFill>
                <a:latin typeface="Inter" pitchFamily="34" charset="0"/>
                <a:ea typeface="Inter" pitchFamily="34" charset="-122"/>
                <a:cs typeface="Inter" pitchFamily="34" charset="-120"/>
              </a:rPr>
              <a:t>REAL ASSETS. CLEARER VISION.</a:t>
            </a:r>
            <a:endParaRPr lang="en-US" sz="800" dirty="0"/>
          </a:p>
        </p:txBody>
      </p:sp>
      <p:sp>
        <p:nvSpPr>
          <p:cNvPr id="25" name="Text 23"/>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B6BDB3"/>
                </a:solidFill>
                <a:latin typeface="Inter" pitchFamily="34" charset="0"/>
                <a:ea typeface="Inter" pitchFamily="34" charset="-122"/>
                <a:cs typeface="Inter" pitchFamily="34" charset="-120"/>
              </a:rPr>
              <a:t>03 / 13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2F2E9"/>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F2F2E9">
              <a:alpha val="0"/>
            </a:srgbClr>
          </a:solidFill>
          <a:ln w="19050">
            <a:solidFill>
              <a:srgbClr val="101211"/>
            </a:solidFill>
            <a:prstDash val="solid"/>
          </a:ln>
        </p:spPr>
      </p:sp>
      <p:sp>
        <p:nvSpPr>
          <p:cNvPr id="3" name="Shape 1"/>
          <p:cNvSpPr/>
          <p:nvPr/>
        </p:nvSpPr>
        <p:spPr>
          <a:xfrm rot="2280000">
            <a:off x="603504" y="365760"/>
            <a:ext cx="128016" cy="265176"/>
          </a:xfrm>
          <a:prstGeom prst="ellipse">
            <a:avLst/>
          </a:prstGeom>
          <a:solidFill>
            <a:srgbClr val="F2F2E9">
              <a:alpha val="0"/>
            </a:srgbClr>
          </a:solidFill>
          <a:ln w="15240">
            <a:solidFill>
              <a:srgbClr val="101211"/>
            </a:solidFill>
            <a:prstDash val="solid"/>
          </a:ln>
        </p:spPr>
      </p:sp>
      <p:sp>
        <p:nvSpPr>
          <p:cNvPr id="4" name="Shape 2"/>
          <p:cNvSpPr/>
          <p:nvPr/>
        </p:nvSpPr>
        <p:spPr>
          <a:xfrm>
            <a:off x="758952" y="361188"/>
            <a:ext cx="54864" cy="54864"/>
          </a:xfrm>
          <a:prstGeom prst="ellipse">
            <a:avLst/>
          </a:prstGeom>
          <a:solidFill>
            <a:srgbClr val="101211"/>
          </a:solidFill>
          <a:ln w="12700">
            <a:solidFill>
              <a:srgbClr val="101211"/>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101211"/>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50594D"/>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50594D"/>
                </a:solidFill>
                <a:latin typeface="Inter" pitchFamily="34" charset="0"/>
                <a:ea typeface="Inter" pitchFamily="34" charset="-122"/>
                <a:cs typeface="Inter" pitchFamily="34" charset="-120"/>
              </a:rPr>
              <a:t>03 / THE WORKFLOW</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From address</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to understanding.</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50594D"/>
                </a:solidFill>
                <a:latin typeface="Inter" pitchFamily="34" charset="0"/>
                <a:ea typeface="Inter" pitchFamily="34" charset="-122"/>
                <a:cs typeface="Inter" pitchFamily="34" charset="-120"/>
              </a:rPr>
              <a:t>Start with a public mint. Leave with a portable record.</a:t>
            </a:r>
            <a:endParaRPr lang="en-US" sz="1700" dirty="0"/>
          </a:p>
        </p:txBody>
      </p:sp>
      <p:sp>
        <p:nvSpPr>
          <p:cNvPr id="11" name="Shape 9"/>
          <p:cNvSpPr/>
          <p:nvPr/>
        </p:nvSpPr>
        <p:spPr>
          <a:xfrm>
            <a:off x="576072" y="3675888"/>
            <a:ext cx="3436010" cy="0"/>
          </a:xfrm>
          <a:prstGeom prst="line">
            <a:avLst/>
          </a:prstGeom>
          <a:noFill/>
          <a:ln w="12700">
            <a:solidFill>
              <a:srgbClr val="C9CEC1"/>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01</a:t>
            </a:r>
            <a:endParaRPr lang="en-US" sz="1000" dirty="0"/>
          </a:p>
        </p:txBody>
      </p:sp>
      <p:sp>
        <p:nvSpPr>
          <p:cNvPr id="13" name="Text 11"/>
          <p:cNvSpPr/>
          <p:nvPr/>
        </p:nvSpPr>
        <p:spPr>
          <a:xfrm>
            <a:off x="3710330" y="3794760"/>
            <a:ext cx="301752" cy="365760"/>
          </a:xfrm>
          <a:prstGeom prst="rect">
            <a:avLst/>
          </a:prstGeom>
          <a:noFill/>
          <a:ln/>
        </p:spPr>
        <p:txBody>
          <a:bodyPr wrap="square" lIns="0" tIns="0" rIns="0" bIns="0" rtlCol="0" anchor="ctr"/>
          <a:lstStyle/>
          <a:p>
            <a:pPr indent="0" marL="0">
              <a:buNone/>
            </a:pPr>
            <a:r>
              <a:rPr lang="en-US" sz="2200" dirty="0">
                <a:solidFill>
                  <a:srgbClr val="50594D"/>
                </a:solidFill>
                <a:latin typeface="Inter" pitchFamily="34" charset="0"/>
                <a:ea typeface="Inter" pitchFamily="34" charset="-122"/>
                <a:cs typeface="Inter" pitchFamily="34" charset="-120"/>
              </a:rPr>
              <a:t>↗</a:t>
            </a:r>
            <a:endParaRPr lang="en-US" sz="2200" dirty="0"/>
          </a:p>
        </p:txBody>
      </p:sp>
      <p:sp>
        <p:nvSpPr>
          <p:cNvPr id="14" name="Text 12"/>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Inspect</a:t>
            </a:r>
            <a:endParaRPr lang="en-US" sz="2300" dirty="0"/>
          </a:p>
        </p:txBody>
      </p:sp>
      <p:sp>
        <p:nvSpPr>
          <p:cNvPr id="15" name="Text 13"/>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Mint + optional public owner</a:t>
            </a:r>
            <a:endParaRPr lang="en-US" sz="1600" dirty="0"/>
          </a:p>
        </p:txBody>
      </p:sp>
      <p:sp>
        <p:nvSpPr>
          <p:cNvPr id="16" name="Shape 14"/>
          <p:cNvSpPr/>
          <p:nvPr/>
        </p:nvSpPr>
        <p:spPr>
          <a:xfrm>
            <a:off x="4377842" y="3675888"/>
            <a:ext cx="3436010" cy="0"/>
          </a:xfrm>
          <a:prstGeom prst="line">
            <a:avLst/>
          </a:prstGeom>
          <a:noFill/>
          <a:ln w="12700">
            <a:solidFill>
              <a:srgbClr val="C9CEC1"/>
            </a:solidFill>
            <a:prstDash val="solid"/>
          </a:ln>
        </p:spPr>
      </p:sp>
      <p:sp>
        <p:nvSpPr>
          <p:cNvPr id="17" name="Text 15"/>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02</a:t>
            </a:r>
            <a:endParaRPr lang="en-US" sz="1000" dirty="0"/>
          </a:p>
        </p:txBody>
      </p:sp>
      <p:sp>
        <p:nvSpPr>
          <p:cNvPr id="18" name="Text 16"/>
          <p:cNvSpPr/>
          <p:nvPr/>
        </p:nvSpPr>
        <p:spPr>
          <a:xfrm>
            <a:off x="7512101" y="3794760"/>
            <a:ext cx="301752" cy="365760"/>
          </a:xfrm>
          <a:prstGeom prst="rect">
            <a:avLst/>
          </a:prstGeom>
          <a:noFill/>
          <a:ln/>
        </p:spPr>
        <p:txBody>
          <a:bodyPr wrap="square" lIns="0" tIns="0" rIns="0" bIns="0" rtlCol="0" anchor="ctr"/>
          <a:lstStyle/>
          <a:p>
            <a:pPr indent="0" marL="0">
              <a:buNone/>
            </a:pPr>
            <a:r>
              <a:rPr lang="en-US" sz="2200" dirty="0">
                <a:solidFill>
                  <a:srgbClr val="50594D"/>
                </a:solidFill>
                <a:latin typeface="Inter" pitchFamily="34" charset="0"/>
                <a:ea typeface="Inter" pitchFamily="34" charset="-122"/>
                <a:cs typeface="Inter" pitchFamily="34" charset="-120"/>
              </a:rPr>
              <a:t>↗</a:t>
            </a:r>
            <a:endParaRPr lang="en-US" sz="2200" dirty="0"/>
          </a:p>
        </p:txBody>
      </p:sp>
      <p:sp>
        <p:nvSpPr>
          <p:cNvPr id="19" name="Text 17"/>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Understand</a:t>
            </a:r>
            <a:endParaRPr lang="en-US" sz="2300" dirty="0"/>
          </a:p>
        </p:txBody>
      </p:sp>
      <p:sp>
        <p:nvSpPr>
          <p:cNvPr id="20" name="Text 18"/>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Identity + amounts + controls</a:t>
            </a:r>
            <a:endParaRPr lang="en-US" sz="1600" dirty="0"/>
          </a:p>
        </p:txBody>
      </p:sp>
      <p:sp>
        <p:nvSpPr>
          <p:cNvPr id="21" name="Shape 19"/>
          <p:cNvSpPr/>
          <p:nvPr/>
        </p:nvSpPr>
        <p:spPr>
          <a:xfrm>
            <a:off x="8179613" y="3675888"/>
            <a:ext cx="3436010" cy="0"/>
          </a:xfrm>
          <a:prstGeom prst="line">
            <a:avLst/>
          </a:prstGeom>
          <a:noFill/>
          <a:ln w="12700">
            <a:solidFill>
              <a:srgbClr val="C9CEC1"/>
            </a:solidFill>
            <a:prstDash val="solid"/>
          </a:ln>
        </p:spPr>
      </p:sp>
      <p:sp>
        <p:nvSpPr>
          <p:cNvPr id="22" name="Text 20"/>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03</a:t>
            </a:r>
            <a:endParaRPr lang="en-US" sz="1000" dirty="0"/>
          </a:p>
        </p:txBody>
      </p:sp>
      <p:sp>
        <p:nvSpPr>
          <p:cNvPr id="23" name="Text 21"/>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Export</a:t>
            </a:r>
            <a:endParaRPr lang="en-US" sz="2300" dirty="0"/>
          </a:p>
        </p:txBody>
      </p:sp>
      <p:sp>
        <p:nvSpPr>
          <p:cNvPr id="24" name="Text 22"/>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JSON + CSV evidence</a:t>
            </a:r>
            <a:endParaRPr lang="en-US" sz="1600" dirty="0"/>
          </a:p>
        </p:txBody>
      </p:sp>
      <p:sp>
        <p:nvSpPr>
          <p:cNvPr id="25" name="Text 23"/>
          <p:cNvSpPr/>
          <p:nvPr/>
        </p:nvSpPr>
        <p:spPr>
          <a:xfrm>
            <a:off x="576072" y="5797296"/>
            <a:ext cx="10744200" cy="274320"/>
          </a:xfrm>
          <a:prstGeom prst="rect">
            <a:avLst/>
          </a:prstGeom>
          <a:noFill/>
          <a:ln/>
        </p:spPr>
        <p:txBody>
          <a:bodyPr wrap="square" lIns="0" tIns="0" rIns="0" bIns="0" rtlCol="0" anchor="ctr"/>
          <a:lstStyle/>
          <a:p>
            <a:pPr indent="0" marL="0">
              <a:buNone/>
            </a:pPr>
            <a:r>
              <a:rPr lang="en-US" sz="1050" dirty="0">
                <a:solidFill>
                  <a:srgbClr val="50594D"/>
                </a:solidFill>
                <a:latin typeface="Inter" pitchFamily="34" charset="0"/>
                <a:ea typeface="Inter" pitchFamily="34" charset="-122"/>
                <a:cs typeface="Inter" pitchFamily="34" charset="-120"/>
              </a:rPr>
              <a:t>Guest access · No wallet required · No asset movement</a:t>
            </a:r>
            <a:endParaRPr lang="en-US" sz="1050" dirty="0"/>
          </a:p>
        </p:txBody>
      </p:sp>
      <p:sp>
        <p:nvSpPr>
          <p:cNvPr id="26" name="Shape 24"/>
          <p:cNvSpPr/>
          <p:nvPr/>
        </p:nvSpPr>
        <p:spPr>
          <a:xfrm>
            <a:off x="576072" y="6364224"/>
            <a:ext cx="11036808" cy="0"/>
          </a:xfrm>
          <a:prstGeom prst="line">
            <a:avLst/>
          </a:prstGeom>
          <a:noFill/>
          <a:ln w="8890">
            <a:solidFill>
              <a:srgbClr val="C9CEC1"/>
            </a:solidFill>
            <a:prstDash val="solid"/>
          </a:ln>
        </p:spPr>
      </p:sp>
      <p:sp>
        <p:nvSpPr>
          <p:cNvPr id="27" name="Text 25"/>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50594D"/>
                </a:solidFill>
                <a:latin typeface="Inter" pitchFamily="34" charset="0"/>
                <a:ea typeface="Inter" pitchFamily="34" charset="-122"/>
                <a:cs typeface="Inter" pitchFamily="34" charset="-120"/>
              </a:rPr>
              <a:t>REAL ASSETS. CLEARER VISION.</a:t>
            </a:r>
            <a:endParaRPr lang="en-US" sz="800" dirty="0"/>
          </a:p>
        </p:txBody>
      </p:sp>
      <p:sp>
        <p:nvSpPr>
          <p:cNvPr id="28" name="Text 26"/>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50594D"/>
                </a:solidFill>
                <a:latin typeface="Inter" pitchFamily="34" charset="0"/>
                <a:ea typeface="Inter" pitchFamily="34" charset="-122"/>
                <a:cs typeface="Inter" pitchFamily="34" charset="-120"/>
              </a:rPr>
              <a:t>04 / 13</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1211"/>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101211">
              <a:alpha val="0"/>
            </a:srgbClr>
          </a:solidFill>
          <a:ln w="19050">
            <a:solidFill>
              <a:srgbClr val="F2F2E9"/>
            </a:solidFill>
            <a:prstDash val="solid"/>
          </a:ln>
        </p:spPr>
      </p:sp>
      <p:sp>
        <p:nvSpPr>
          <p:cNvPr id="3" name="Shape 1"/>
          <p:cNvSpPr/>
          <p:nvPr/>
        </p:nvSpPr>
        <p:spPr>
          <a:xfrm rot="2280000">
            <a:off x="603504" y="365760"/>
            <a:ext cx="128016" cy="265176"/>
          </a:xfrm>
          <a:prstGeom prst="ellipse">
            <a:avLst/>
          </a:prstGeom>
          <a:solidFill>
            <a:srgbClr val="101211">
              <a:alpha val="0"/>
            </a:srgbClr>
          </a:solidFill>
          <a:ln w="15240">
            <a:solidFill>
              <a:srgbClr val="F2F2E9"/>
            </a:solidFill>
            <a:prstDash val="solid"/>
          </a:ln>
        </p:spPr>
      </p:sp>
      <p:sp>
        <p:nvSpPr>
          <p:cNvPr id="4" name="Shape 2"/>
          <p:cNvSpPr/>
          <p:nvPr/>
        </p:nvSpPr>
        <p:spPr>
          <a:xfrm>
            <a:off x="758952" y="361188"/>
            <a:ext cx="54864" cy="54864"/>
          </a:xfrm>
          <a:prstGeom prst="ellipse">
            <a:avLst/>
          </a:prstGeom>
          <a:solidFill>
            <a:srgbClr val="D9FF65"/>
          </a:solidFill>
          <a:ln w="12700">
            <a:solidFill>
              <a:srgbClr val="D9FF65"/>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F2F2E9"/>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B6BDB3"/>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B6BDB3"/>
                </a:solidFill>
                <a:latin typeface="Inter" pitchFamily="34" charset="0"/>
                <a:ea typeface="Inter" pitchFamily="34" charset="-122"/>
                <a:cs typeface="Inter" pitchFamily="34" charset="-120"/>
              </a:rPr>
              <a:t>04 / THE LIVE DEMO</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F2F2E9"/>
                </a:solidFill>
                <a:latin typeface="Inter" pitchFamily="34" charset="0"/>
                <a:ea typeface="Inter" pitchFamily="34" charset="-122"/>
                <a:cs typeface="Inter" pitchFamily="34" charset="-120"/>
              </a:rPr>
              <a:t>Follow USDY</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D9FF65"/>
                </a:solidFill>
                <a:latin typeface="Inter" pitchFamily="34" charset="0"/>
                <a:ea typeface="Inter" pitchFamily="34" charset="-122"/>
                <a:cs typeface="Inter" pitchFamily="34" charset="-120"/>
              </a:rPr>
              <a:t>on mainnet.</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B6BDB3"/>
                </a:solidFill>
                <a:latin typeface="Inter" pitchFamily="34" charset="0"/>
                <a:ea typeface="Inter" pitchFamily="34" charset="-122"/>
                <a:cs typeface="Inter" pitchFamily="34" charset="-120"/>
              </a:rPr>
              <a:t>A real Solana mint, from the issuer’s address registry.</a:t>
            </a:r>
            <a:endParaRPr lang="en-US" sz="1700" dirty="0"/>
          </a:p>
        </p:txBody>
      </p:sp>
      <p:sp>
        <p:nvSpPr>
          <p:cNvPr id="11" name="Shape 9"/>
          <p:cNvSpPr/>
          <p:nvPr/>
        </p:nvSpPr>
        <p:spPr>
          <a:xfrm>
            <a:off x="576072" y="3675888"/>
            <a:ext cx="3436010" cy="0"/>
          </a:xfrm>
          <a:prstGeom prst="line">
            <a:avLst/>
          </a:prstGeom>
          <a:noFill/>
          <a:ln w="12700">
            <a:solidFill>
              <a:srgbClr val="353A34"/>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ASSET</a:t>
            </a:r>
            <a:endParaRPr lang="en-US" sz="1000" dirty="0"/>
          </a:p>
        </p:txBody>
      </p:sp>
      <p:sp>
        <p:nvSpPr>
          <p:cNvPr id="13" name="Text 11"/>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Ondo USDY</a:t>
            </a:r>
            <a:endParaRPr lang="en-US" sz="2300" dirty="0"/>
          </a:p>
        </p:txBody>
      </p:sp>
      <p:sp>
        <p:nvSpPr>
          <p:cNvPr id="14" name="Text 12"/>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Treasury-linked note</a:t>
            </a:r>
            <a:endParaRPr lang="en-US" sz="1600" dirty="0"/>
          </a:p>
        </p:txBody>
      </p:sp>
      <p:sp>
        <p:nvSpPr>
          <p:cNvPr id="15" name="Shape 13"/>
          <p:cNvSpPr/>
          <p:nvPr/>
        </p:nvSpPr>
        <p:spPr>
          <a:xfrm>
            <a:off x="4377842" y="3675888"/>
            <a:ext cx="3436010" cy="0"/>
          </a:xfrm>
          <a:prstGeom prst="line">
            <a:avLst/>
          </a:prstGeom>
          <a:noFill/>
          <a:ln w="12700">
            <a:solidFill>
              <a:srgbClr val="353A34"/>
            </a:solidFill>
            <a:prstDash val="solid"/>
          </a:ln>
        </p:spPr>
      </p:sp>
      <p:sp>
        <p:nvSpPr>
          <p:cNvPr id="16" name="Text 14"/>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PROGRAM</a:t>
            </a:r>
            <a:endParaRPr lang="en-US" sz="1000" dirty="0"/>
          </a:p>
        </p:txBody>
      </p:sp>
      <p:sp>
        <p:nvSpPr>
          <p:cNvPr id="17" name="Text 15"/>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SPL Token</a:t>
            </a:r>
            <a:endParaRPr lang="en-US" sz="2300" dirty="0"/>
          </a:p>
        </p:txBody>
      </p:sp>
      <p:sp>
        <p:nvSpPr>
          <p:cNvPr id="18" name="Text 16"/>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Legacy token program</a:t>
            </a:r>
            <a:endParaRPr lang="en-US" sz="1600" dirty="0"/>
          </a:p>
        </p:txBody>
      </p:sp>
      <p:sp>
        <p:nvSpPr>
          <p:cNvPr id="19" name="Shape 17"/>
          <p:cNvSpPr/>
          <p:nvPr/>
        </p:nvSpPr>
        <p:spPr>
          <a:xfrm>
            <a:off x="8179613" y="3675888"/>
            <a:ext cx="3436010" cy="0"/>
          </a:xfrm>
          <a:prstGeom prst="line">
            <a:avLst/>
          </a:prstGeom>
          <a:noFill/>
          <a:ln w="12700">
            <a:solidFill>
              <a:srgbClr val="353A34"/>
            </a:solidFill>
            <a:prstDash val="solid"/>
          </a:ln>
        </p:spPr>
      </p:sp>
      <p:sp>
        <p:nvSpPr>
          <p:cNvPr id="20" name="Text 18"/>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NETWORK</a:t>
            </a:r>
            <a:endParaRPr lang="en-US" sz="1000" dirty="0"/>
          </a:p>
        </p:txBody>
      </p:sp>
      <p:sp>
        <p:nvSpPr>
          <p:cNvPr id="21" name="Text 19"/>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Mainnet</a:t>
            </a:r>
            <a:endParaRPr lang="en-US" sz="2300" dirty="0"/>
          </a:p>
        </p:txBody>
      </p:sp>
      <p:sp>
        <p:nvSpPr>
          <p:cNvPr id="22" name="Text 20"/>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Public chain observation</a:t>
            </a:r>
            <a:endParaRPr lang="en-US" sz="1600" dirty="0"/>
          </a:p>
        </p:txBody>
      </p:sp>
      <p:sp>
        <p:nvSpPr>
          <p:cNvPr id="23" name="Text 21"/>
          <p:cNvSpPr/>
          <p:nvPr/>
        </p:nvSpPr>
        <p:spPr>
          <a:xfrm>
            <a:off x="576072" y="5797296"/>
            <a:ext cx="10744200" cy="274320"/>
          </a:xfrm>
          <a:prstGeom prst="rect">
            <a:avLst/>
          </a:prstGeom>
          <a:noFill/>
          <a:ln/>
        </p:spPr>
        <p:txBody>
          <a:bodyPr wrap="square" lIns="0" tIns="0" rIns="0" bIns="0" rtlCol="0" anchor="ctr"/>
          <a:lstStyle/>
          <a:p>
            <a:pPr indent="0" marL="0">
              <a:buNone/>
            </a:pPr>
            <a:r>
              <a:rPr lang="en-US" sz="1050" dirty="0">
                <a:solidFill>
                  <a:srgbClr val="B6BDB3"/>
                </a:solidFill>
                <a:latin typeface="Inter" pitchFamily="34" charset="0"/>
                <a:ea typeface="Inter" pitchFamily="34" charset="-122"/>
                <a:cs typeface="Inter" pitchFamily="34" charset="-120"/>
              </a:rPr>
              <a:t>Open the guided demo → /demo</a:t>
            </a:r>
            <a:endParaRPr lang="en-US" sz="1050" dirty="0"/>
          </a:p>
        </p:txBody>
      </p:sp>
      <p:sp>
        <p:nvSpPr>
          <p:cNvPr id="24" name="Shape 22"/>
          <p:cNvSpPr/>
          <p:nvPr/>
        </p:nvSpPr>
        <p:spPr>
          <a:xfrm>
            <a:off x="9162288" y="5650992"/>
            <a:ext cx="2459736" cy="457200"/>
          </a:xfrm>
          <a:prstGeom prst="roundRect">
            <a:avLst>
              <a:gd name="adj" fmla="val 36000"/>
            </a:avLst>
          </a:prstGeom>
          <a:solidFill>
            <a:srgbClr val="D9FF65"/>
          </a:solidFill>
          <a:ln w="12700">
            <a:solidFill>
              <a:srgbClr val="D9FF65"/>
            </a:solidFill>
            <a:prstDash val="solid"/>
          </a:ln>
        </p:spPr>
      </p:sp>
      <p:sp>
        <p:nvSpPr>
          <p:cNvPr id="25" name="Text 23">
            <a:hlinkClick r:id="rId1" tooltip=""/>
          </p:cNvPr>
          <p:cNvSpPr/>
          <p:nvPr/>
        </p:nvSpPr>
        <p:spPr>
          <a:xfrm>
            <a:off x="9317736" y="5742432"/>
            <a:ext cx="2176272" cy="228600"/>
          </a:xfrm>
          <a:prstGeom prst="rect">
            <a:avLst/>
          </a:prstGeom>
          <a:noFill/>
          <a:ln/>
        </p:spPr>
        <p:txBody>
          <a:bodyPr wrap="square" lIns="0" tIns="0" rIns="0" bIns="0" rtlCol="0" anchor="ctr"/>
          <a:lstStyle/>
          <a:p>
            <a:pPr indent="0" marL="0">
              <a:buNone/>
            </a:pPr>
            <a:r>
              <a:rPr lang="en-US" sz="1200" u="sng" dirty="0">
                <a:solidFill>
                  <a:srgbClr val="101211"/>
                </a:solidFill>
                <a:latin typeface="Inter" pitchFamily="34" charset="0"/>
                <a:ea typeface="Inter" pitchFamily="34" charset="-122"/>
                <a:cs typeface="Inter"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live demo ↗</a:t>
            </a:r>
            <a:endParaRPr lang="en-US" sz="1200" dirty="0"/>
          </a:p>
        </p:txBody>
      </p:sp>
      <p:sp>
        <p:nvSpPr>
          <p:cNvPr id="26" name="Shape 24"/>
          <p:cNvSpPr/>
          <p:nvPr/>
        </p:nvSpPr>
        <p:spPr>
          <a:xfrm>
            <a:off x="576072" y="6364224"/>
            <a:ext cx="11036808" cy="0"/>
          </a:xfrm>
          <a:prstGeom prst="line">
            <a:avLst/>
          </a:prstGeom>
          <a:noFill/>
          <a:ln w="8890">
            <a:solidFill>
              <a:srgbClr val="353A34"/>
            </a:solidFill>
            <a:prstDash val="solid"/>
          </a:ln>
        </p:spPr>
      </p:sp>
      <p:sp>
        <p:nvSpPr>
          <p:cNvPr id="27" name="Text 25"/>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B6BDB3"/>
                </a:solidFill>
                <a:latin typeface="Inter" pitchFamily="34" charset="0"/>
                <a:ea typeface="Inter" pitchFamily="34" charset="-122"/>
                <a:cs typeface="Inter" pitchFamily="34" charset="-120"/>
              </a:rPr>
              <a:t>REAL ASSETS. CLEARER VISION.</a:t>
            </a:r>
            <a:endParaRPr lang="en-US" sz="800" dirty="0"/>
          </a:p>
        </p:txBody>
      </p:sp>
      <p:sp>
        <p:nvSpPr>
          <p:cNvPr id="28" name="Text 26"/>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B6BDB3"/>
                </a:solidFill>
                <a:latin typeface="Inter" pitchFamily="34" charset="0"/>
                <a:ea typeface="Inter" pitchFamily="34" charset="-122"/>
                <a:cs typeface="Inter" pitchFamily="34" charset="-120"/>
              </a:rPr>
              <a:t>05 / 13</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2F2E9"/>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F2F2E9">
              <a:alpha val="0"/>
            </a:srgbClr>
          </a:solidFill>
          <a:ln w="19050">
            <a:solidFill>
              <a:srgbClr val="101211"/>
            </a:solidFill>
            <a:prstDash val="solid"/>
          </a:ln>
        </p:spPr>
      </p:sp>
      <p:sp>
        <p:nvSpPr>
          <p:cNvPr id="3" name="Shape 1"/>
          <p:cNvSpPr/>
          <p:nvPr/>
        </p:nvSpPr>
        <p:spPr>
          <a:xfrm rot="2280000">
            <a:off x="603504" y="365760"/>
            <a:ext cx="128016" cy="265176"/>
          </a:xfrm>
          <a:prstGeom prst="ellipse">
            <a:avLst/>
          </a:prstGeom>
          <a:solidFill>
            <a:srgbClr val="F2F2E9">
              <a:alpha val="0"/>
            </a:srgbClr>
          </a:solidFill>
          <a:ln w="15240">
            <a:solidFill>
              <a:srgbClr val="101211"/>
            </a:solidFill>
            <a:prstDash val="solid"/>
          </a:ln>
        </p:spPr>
      </p:sp>
      <p:sp>
        <p:nvSpPr>
          <p:cNvPr id="4" name="Shape 2"/>
          <p:cNvSpPr/>
          <p:nvPr/>
        </p:nvSpPr>
        <p:spPr>
          <a:xfrm>
            <a:off x="758952" y="361188"/>
            <a:ext cx="54864" cy="54864"/>
          </a:xfrm>
          <a:prstGeom prst="ellipse">
            <a:avLst/>
          </a:prstGeom>
          <a:solidFill>
            <a:srgbClr val="101211"/>
          </a:solidFill>
          <a:ln w="12700">
            <a:solidFill>
              <a:srgbClr val="101211"/>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101211"/>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50594D"/>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50594D"/>
                </a:solidFill>
                <a:latin typeface="Inter" pitchFamily="34" charset="0"/>
                <a:ea typeface="Inter" pitchFamily="34" charset="-122"/>
                <a:cs typeface="Inter" pitchFamily="34" charset="-120"/>
              </a:rPr>
              <a:t>05 / SOLANA ACCOUNTING</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Exact underneath.</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Clear on the surface.</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50594D"/>
                </a:solidFill>
                <a:latin typeface="Inter" pitchFamily="34" charset="0"/>
                <a:ea typeface="Inter" pitchFamily="34" charset="-122"/>
                <a:cs typeface="Inter" pitchFamily="34" charset="-120"/>
              </a:rPr>
              <a:t>Separate the accounting quantity from its display.</a:t>
            </a:r>
            <a:endParaRPr lang="en-US" sz="1700" dirty="0"/>
          </a:p>
        </p:txBody>
      </p:sp>
      <p:sp>
        <p:nvSpPr>
          <p:cNvPr id="11" name="Shape 9"/>
          <p:cNvSpPr/>
          <p:nvPr/>
        </p:nvSpPr>
        <p:spPr>
          <a:xfrm>
            <a:off x="576072" y="3675888"/>
            <a:ext cx="3436010" cy="0"/>
          </a:xfrm>
          <a:prstGeom prst="line">
            <a:avLst/>
          </a:prstGeom>
          <a:noFill/>
          <a:ln w="12700">
            <a:solidFill>
              <a:srgbClr val="C9CEC1"/>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ACCOUNTING</a:t>
            </a:r>
            <a:endParaRPr lang="en-US" sz="1000" dirty="0"/>
          </a:p>
        </p:txBody>
      </p:sp>
      <p:sp>
        <p:nvSpPr>
          <p:cNvPr id="13" name="Text 11"/>
          <p:cNvSpPr/>
          <p:nvPr/>
        </p:nvSpPr>
        <p:spPr>
          <a:xfrm>
            <a:off x="3710330" y="3794760"/>
            <a:ext cx="301752" cy="365760"/>
          </a:xfrm>
          <a:prstGeom prst="rect">
            <a:avLst/>
          </a:prstGeom>
          <a:noFill/>
          <a:ln/>
        </p:spPr>
        <p:txBody>
          <a:bodyPr wrap="square" lIns="0" tIns="0" rIns="0" bIns="0" rtlCol="0" anchor="ctr"/>
          <a:lstStyle/>
          <a:p>
            <a:pPr indent="0" marL="0">
              <a:buNone/>
            </a:pPr>
            <a:r>
              <a:rPr lang="en-US" sz="2200" dirty="0">
                <a:solidFill>
                  <a:srgbClr val="50594D"/>
                </a:solidFill>
                <a:latin typeface="Inter" pitchFamily="34" charset="0"/>
                <a:ea typeface="Inter" pitchFamily="34" charset="-122"/>
                <a:cs typeface="Inter" pitchFamily="34" charset="-120"/>
              </a:rPr>
              <a:t>↗</a:t>
            </a:r>
            <a:endParaRPr lang="en-US" sz="2200" dirty="0"/>
          </a:p>
        </p:txBody>
      </p:sp>
      <p:sp>
        <p:nvSpPr>
          <p:cNvPr id="14" name="Text 12"/>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Raw units</a:t>
            </a:r>
            <a:endParaRPr lang="en-US" sz="2300" dirty="0"/>
          </a:p>
        </p:txBody>
      </p:sp>
      <p:sp>
        <p:nvSpPr>
          <p:cNvPr id="15" name="Text 13"/>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Integer strings + BigInt</a:t>
            </a:r>
            <a:endParaRPr lang="en-US" sz="1600" dirty="0"/>
          </a:p>
        </p:txBody>
      </p:sp>
      <p:sp>
        <p:nvSpPr>
          <p:cNvPr id="16" name="Shape 14"/>
          <p:cNvSpPr/>
          <p:nvPr/>
        </p:nvSpPr>
        <p:spPr>
          <a:xfrm>
            <a:off x="4377842" y="3675888"/>
            <a:ext cx="3436010" cy="0"/>
          </a:xfrm>
          <a:prstGeom prst="line">
            <a:avLst/>
          </a:prstGeom>
          <a:noFill/>
          <a:ln w="12700">
            <a:solidFill>
              <a:srgbClr val="C9CEC1"/>
            </a:solidFill>
            <a:prstDash val="solid"/>
          </a:ln>
        </p:spPr>
      </p:sp>
      <p:sp>
        <p:nvSpPr>
          <p:cNvPr id="17" name="Text 15"/>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DECIMALS</a:t>
            </a:r>
            <a:endParaRPr lang="en-US" sz="1000" dirty="0"/>
          </a:p>
        </p:txBody>
      </p:sp>
      <p:sp>
        <p:nvSpPr>
          <p:cNvPr id="18" name="Text 16"/>
          <p:cNvSpPr/>
          <p:nvPr/>
        </p:nvSpPr>
        <p:spPr>
          <a:xfrm>
            <a:off x="7512101" y="3794760"/>
            <a:ext cx="301752" cy="365760"/>
          </a:xfrm>
          <a:prstGeom prst="rect">
            <a:avLst/>
          </a:prstGeom>
          <a:noFill/>
          <a:ln/>
        </p:spPr>
        <p:txBody>
          <a:bodyPr wrap="square" lIns="0" tIns="0" rIns="0" bIns="0" rtlCol="0" anchor="ctr"/>
          <a:lstStyle/>
          <a:p>
            <a:pPr indent="0" marL="0">
              <a:buNone/>
            </a:pPr>
            <a:r>
              <a:rPr lang="en-US" sz="2200" dirty="0">
                <a:solidFill>
                  <a:srgbClr val="50594D"/>
                </a:solidFill>
                <a:latin typeface="Inter" pitchFamily="34" charset="0"/>
                <a:ea typeface="Inter" pitchFamily="34" charset="-122"/>
                <a:cs typeface="Inter" pitchFamily="34" charset="-120"/>
              </a:rPr>
              <a:t>↗</a:t>
            </a:r>
            <a:endParaRPr lang="en-US" sz="2200" dirty="0"/>
          </a:p>
        </p:txBody>
      </p:sp>
      <p:sp>
        <p:nvSpPr>
          <p:cNvPr id="19" name="Text 17"/>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Standard amount</a:t>
            </a:r>
            <a:endParaRPr lang="en-US" sz="2300" dirty="0"/>
          </a:p>
        </p:txBody>
      </p:sp>
      <p:sp>
        <p:nvSpPr>
          <p:cNvPr id="20" name="Text 18"/>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Exact decimal formatting</a:t>
            </a:r>
            <a:endParaRPr lang="en-US" sz="1600" dirty="0"/>
          </a:p>
        </p:txBody>
      </p:sp>
      <p:sp>
        <p:nvSpPr>
          <p:cNvPr id="21" name="Shape 19"/>
          <p:cNvSpPr/>
          <p:nvPr/>
        </p:nvSpPr>
        <p:spPr>
          <a:xfrm>
            <a:off x="8179613" y="3675888"/>
            <a:ext cx="3436010" cy="0"/>
          </a:xfrm>
          <a:prstGeom prst="line">
            <a:avLst/>
          </a:prstGeom>
          <a:noFill/>
          <a:ln w="12700">
            <a:solidFill>
              <a:srgbClr val="C9CEC1"/>
            </a:solidFill>
            <a:prstDash val="solid"/>
          </a:ln>
        </p:spPr>
      </p:sp>
      <p:sp>
        <p:nvSpPr>
          <p:cNvPr id="22" name="Text 20"/>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TOKEN-2022</a:t>
            </a:r>
            <a:endParaRPr lang="en-US" sz="1000" dirty="0"/>
          </a:p>
        </p:txBody>
      </p:sp>
      <p:sp>
        <p:nvSpPr>
          <p:cNvPr id="23" name="Text 21"/>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Display amount</a:t>
            </a:r>
            <a:endParaRPr lang="en-US" sz="2300" dirty="0"/>
          </a:p>
        </p:txBody>
      </p:sp>
      <p:sp>
        <p:nvSpPr>
          <p:cNvPr id="24" name="Text 22"/>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Official Scaled UI helper</a:t>
            </a:r>
            <a:endParaRPr lang="en-US" sz="1600" dirty="0"/>
          </a:p>
        </p:txBody>
      </p:sp>
      <p:sp>
        <p:nvSpPr>
          <p:cNvPr id="25" name="Text 23"/>
          <p:cNvSpPr/>
          <p:nvPr/>
        </p:nvSpPr>
        <p:spPr>
          <a:xfrm>
            <a:off x="576072" y="5797296"/>
            <a:ext cx="10744200" cy="274320"/>
          </a:xfrm>
          <a:prstGeom prst="rect">
            <a:avLst/>
          </a:prstGeom>
          <a:noFill/>
          <a:ln/>
        </p:spPr>
        <p:txBody>
          <a:bodyPr wrap="square" lIns="0" tIns="0" rIns="0" bIns="0" rtlCol="0" anchor="ctr"/>
          <a:lstStyle/>
          <a:p>
            <a:pPr indent="0" marL="0">
              <a:buNone/>
            </a:pPr>
            <a:r>
              <a:rPr lang="en-US" sz="1050" dirty="0">
                <a:solidFill>
                  <a:srgbClr val="50594D"/>
                </a:solidFill>
                <a:latin typeface="Inter" pitchFamily="34" charset="0"/>
                <a:ea typeface="Inter" pitchFamily="34" charset="-122"/>
                <a:cs typeface="Inter" pitchFamily="34" charset="-120"/>
              </a:rPr>
              <a:t>Display conversion never feeds back into raw accounting.</a:t>
            </a:r>
            <a:endParaRPr lang="en-US" sz="1050" dirty="0"/>
          </a:p>
        </p:txBody>
      </p:sp>
      <p:sp>
        <p:nvSpPr>
          <p:cNvPr id="26" name="Shape 24"/>
          <p:cNvSpPr/>
          <p:nvPr/>
        </p:nvSpPr>
        <p:spPr>
          <a:xfrm>
            <a:off x="576072" y="6364224"/>
            <a:ext cx="11036808" cy="0"/>
          </a:xfrm>
          <a:prstGeom prst="line">
            <a:avLst/>
          </a:prstGeom>
          <a:noFill/>
          <a:ln w="8890">
            <a:solidFill>
              <a:srgbClr val="C9CEC1"/>
            </a:solidFill>
            <a:prstDash val="solid"/>
          </a:ln>
        </p:spPr>
      </p:sp>
      <p:sp>
        <p:nvSpPr>
          <p:cNvPr id="27" name="Text 25"/>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50594D"/>
                </a:solidFill>
                <a:latin typeface="Inter" pitchFamily="34" charset="0"/>
                <a:ea typeface="Inter" pitchFamily="34" charset="-122"/>
                <a:cs typeface="Inter" pitchFamily="34" charset="-120"/>
              </a:rPr>
              <a:t>REAL ASSETS. CLEARER VISION.</a:t>
            </a:r>
            <a:endParaRPr lang="en-US" sz="800" dirty="0"/>
          </a:p>
        </p:txBody>
      </p:sp>
      <p:sp>
        <p:nvSpPr>
          <p:cNvPr id="28" name="Text 26"/>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50594D"/>
                </a:solidFill>
                <a:latin typeface="Inter" pitchFamily="34" charset="0"/>
                <a:ea typeface="Inter" pitchFamily="34" charset="-122"/>
                <a:cs typeface="Inter" pitchFamily="34" charset="-120"/>
              </a:rPr>
              <a:t>06 / 13</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1211"/>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101211">
              <a:alpha val="0"/>
            </a:srgbClr>
          </a:solidFill>
          <a:ln w="19050">
            <a:solidFill>
              <a:srgbClr val="F2F2E9"/>
            </a:solidFill>
            <a:prstDash val="solid"/>
          </a:ln>
        </p:spPr>
      </p:sp>
      <p:sp>
        <p:nvSpPr>
          <p:cNvPr id="3" name="Shape 1"/>
          <p:cNvSpPr/>
          <p:nvPr/>
        </p:nvSpPr>
        <p:spPr>
          <a:xfrm rot="2280000">
            <a:off x="603504" y="365760"/>
            <a:ext cx="128016" cy="265176"/>
          </a:xfrm>
          <a:prstGeom prst="ellipse">
            <a:avLst/>
          </a:prstGeom>
          <a:solidFill>
            <a:srgbClr val="101211">
              <a:alpha val="0"/>
            </a:srgbClr>
          </a:solidFill>
          <a:ln w="15240">
            <a:solidFill>
              <a:srgbClr val="F2F2E9"/>
            </a:solidFill>
            <a:prstDash val="solid"/>
          </a:ln>
        </p:spPr>
      </p:sp>
      <p:sp>
        <p:nvSpPr>
          <p:cNvPr id="4" name="Shape 2"/>
          <p:cNvSpPr/>
          <p:nvPr/>
        </p:nvSpPr>
        <p:spPr>
          <a:xfrm>
            <a:off x="758952" y="361188"/>
            <a:ext cx="54864" cy="54864"/>
          </a:xfrm>
          <a:prstGeom prst="ellipse">
            <a:avLst/>
          </a:prstGeom>
          <a:solidFill>
            <a:srgbClr val="D9FF65"/>
          </a:solidFill>
          <a:ln w="12700">
            <a:solidFill>
              <a:srgbClr val="D9FF65"/>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F2F2E9"/>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B6BDB3"/>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B6BDB3"/>
                </a:solidFill>
                <a:latin typeface="Inter" pitchFamily="34" charset="0"/>
                <a:ea typeface="Inter" pitchFamily="34" charset="-122"/>
                <a:cs typeface="Inter" pitchFamily="34" charset="-120"/>
              </a:rPr>
              <a:t>06 / OBSERVABLE CONTROLS</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F2F2E9"/>
                </a:solidFill>
                <a:latin typeface="Inter" pitchFamily="34" charset="0"/>
                <a:ea typeface="Inter" pitchFamily="34" charset="-122"/>
                <a:cs typeface="Inter" pitchFamily="34" charset="-120"/>
              </a:rPr>
              <a:t>See the controls.</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D9FF65"/>
                </a:solidFill>
                <a:latin typeface="Inter" pitchFamily="34" charset="0"/>
                <a:ea typeface="Inter" pitchFamily="34" charset="-122"/>
                <a:cs typeface="Inter" pitchFamily="34" charset="-120"/>
              </a:rPr>
              <a:t>Keep the unknowns.</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B6BDB3"/>
                </a:solidFill>
                <a:latin typeface="Inter" pitchFamily="34" charset="0"/>
                <a:ea typeface="Inter" pitchFamily="34" charset="-122"/>
                <a:cs typeface="Inter" pitchFamily="34" charset="-120"/>
              </a:rPr>
              <a:t>Known blocks and unresolved checks stay visible together.</a:t>
            </a:r>
            <a:endParaRPr lang="en-US" sz="1700" dirty="0"/>
          </a:p>
        </p:txBody>
      </p:sp>
      <p:sp>
        <p:nvSpPr>
          <p:cNvPr id="11" name="Shape 9"/>
          <p:cNvSpPr/>
          <p:nvPr/>
        </p:nvSpPr>
        <p:spPr>
          <a:xfrm>
            <a:off x="576072" y="3675888"/>
            <a:ext cx="3436010" cy="0"/>
          </a:xfrm>
          <a:prstGeom prst="line">
            <a:avLst/>
          </a:prstGeom>
          <a:noFill/>
          <a:ln w="12700">
            <a:solidFill>
              <a:srgbClr val="353A34"/>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AUTHORITIES</a:t>
            </a:r>
            <a:endParaRPr lang="en-US" sz="1000" dirty="0"/>
          </a:p>
        </p:txBody>
      </p:sp>
      <p:sp>
        <p:nvSpPr>
          <p:cNvPr id="13" name="Text 11"/>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Who has control?</a:t>
            </a:r>
            <a:endParaRPr lang="en-US" sz="2300" dirty="0"/>
          </a:p>
        </p:txBody>
      </p:sp>
      <p:sp>
        <p:nvSpPr>
          <p:cNvPr id="14" name="Text 12"/>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Mint, freeze, delegate and extension authorities.</a:t>
            </a:r>
            <a:endParaRPr lang="en-US" sz="1600" dirty="0"/>
          </a:p>
        </p:txBody>
      </p:sp>
      <p:sp>
        <p:nvSpPr>
          <p:cNvPr id="15" name="Shape 13"/>
          <p:cNvSpPr/>
          <p:nvPr/>
        </p:nvSpPr>
        <p:spPr>
          <a:xfrm>
            <a:off x="4377842" y="3675888"/>
            <a:ext cx="3436010" cy="0"/>
          </a:xfrm>
          <a:prstGeom prst="line">
            <a:avLst/>
          </a:prstGeom>
          <a:noFill/>
          <a:ln w="12700">
            <a:solidFill>
              <a:srgbClr val="353A34"/>
            </a:solidFill>
            <a:prstDash val="solid"/>
          </a:ln>
        </p:spPr>
      </p:sp>
      <p:sp>
        <p:nvSpPr>
          <p:cNvPr id="16" name="Text 14"/>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TOKEN BEHAVIOR</a:t>
            </a:r>
            <a:endParaRPr lang="en-US" sz="1000" dirty="0"/>
          </a:p>
        </p:txBody>
      </p:sp>
      <p:sp>
        <p:nvSpPr>
          <p:cNvPr id="17" name="Text 15"/>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What is configured?</a:t>
            </a:r>
            <a:endParaRPr lang="en-US" sz="2300" dirty="0"/>
          </a:p>
        </p:txBody>
      </p:sp>
      <p:sp>
        <p:nvSpPr>
          <p:cNvPr id="18" name="Text 16"/>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Fees, hooks, pause state and account restrictions.</a:t>
            </a:r>
            <a:endParaRPr lang="en-US" sz="1600" dirty="0"/>
          </a:p>
        </p:txBody>
      </p:sp>
      <p:sp>
        <p:nvSpPr>
          <p:cNvPr id="19" name="Shape 17"/>
          <p:cNvSpPr/>
          <p:nvPr/>
        </p:nvSpPr>
        <p:spPr>
          <a:xfrm>
            <a:off x="8179613" y="3675888"/>
            <a:ext cx="3436010" cy="0"/>
          </a:xfrm>
          <a:prstGeom prst="line">
            <a:avLst/>
          </a:prstGeom>
          <a:noFill/>
          <a:ln w="12700">
            <a:solidFill>
              <a:srgbClr val="353A34"/>
            </a:solidFill>
            <a:prstDash val="solid"/>
          </a:ln>
        </p:spPr>
      </p:sp>
      <p:sp>
        <p:nvSpPr>
          <p:cNvPr id="20" name="Text 18"/>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BOUNDARIES</a:t>
            </a:r>
            <a:endParaRPr lang="en-US" sz="1000" dirty="0"/>
          </a:p>
        </p:txBody>
      </p:sp>
      <p:sp>
        <p:nvSpPr>
          <p:cNvPr id="21" name="Text 19"/>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What is unresolved?</a:t>
            </a:r>
            <a:endParaRPr lang="en-US" sz="2300" dirty="0"/>
          </a:p>
        </p:txBody>
      </p:sp>
      <p:sp>
        <p:nvSpPr>
          <p:cNvPr id="22" name="Text 20"/>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Hook execution, recipient eligibility and private amounts.</a:t>
            </a:r>
            <a:endParaRPr lang="en-US" sz="1600" dirty="0"/>
          </a:p>
        </p:txBody>
      </p:sp>
      <p:sp>
        <p:nvSpPr>
          <p:cNvPr id="23" name="Shape 21"/>
          <p:cNvSpPr/>
          <p:nvPr/>
        </p:nvSpPr>
        <p:spPr>
          <a:xfrm>
            <a:off x="576072" y="6364224"/>
            <a:ext cx="11036808" cy="0"/>
          </a:xfrm>
          <a:prstGeom prst="line">
            <a:avLst/>
          </a:prstGeom>
          <a:noFill/>
          <a:ln w="8890">
            <a:solidFill>
              <a:srgbClr val="353A34"/>
            </a:solidFill>
            <a:prstDash val="solid"/>
          </a:ln>
        </p:spPr>
      </p:sp>
      <p:sp>
        <p:nvSpPr>
          <p:cNvPr id="24" name="Text 22"/>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B6BDB3"/>
                </a:solidFill>
                <a:latin typeface="Inter" pitchFamily="34" charset="0"/>
                <a:ea typeface="Inter" pitchFamily="34" charset="-122"/>
                <a:cs typeface="Inter" pitchFamily="34" charset="-120"/>
              </a:rPr>
              <a:t>REAL ASSETS. CLEARER VISION.</a:t>
            </a:r>
            <a:endParaRPr lang="en-US" sz="800" dirty="0"/>
          </a:p>
        </p:txBody>
      </p:sp>
      <p:sp>
        <p:nvSpPr>
          <p:cNvPr id="25" name="Text 23"/>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B6BDB3"/>
                </a:solidFill>
                <a:latin typeface="Inter" pitchFamily="34" charset="0"/>
                <a:ea typeface="Inter" pitchFamily="34" charset="-122"/>
                <a:cs typeface="Inter" pitchFamily="34" charset="-120"/>
              </a:rPr>
              <a:t>07 / 13</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2F2E9"/>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F2F2E9">
              <a:alpha val="0"/>
            </a:srgbClr>
          </a:solidFill>
          <a:ln w="19050">
            <a:solidFill>
              <a:srgbClr val="101211"/>
            </a:solidFill>
            <a:prstDash val="solid"/>
          </a:ln>
        </p:spPr>
      </p:sp>
      <p:sp>
        <p:nvSpPr>
          <p:cNvPr id="3" name="Shape 1"/>
          <p:cNvSpPr/>
          <p:nvPr/>
        </p:nvSpPr>
        <p:spPr>
          <a:xfrm rot="2280000">
            <a:off x="603504" y="365760"/>
            <a:ext cx="128016" cy="265176"/>
          </a:xfrm>
          <a:prstGeom prst="ellipse">
            <a:avLst/>
          </a:prstGeom>
          <a:solidFill>
            <a:srgbClr val="F2F2E9">
              <a:alpha val="0"/>
            </a:srgbClr>
          </a:solidFill>
          <a:ln w="15240">
            <a:solidFill>
              <a:srgbClr val="101211"/>
            </a:solidFill>
            <a:prstDash val="solid"/>
          </a:ln>
        </p:spPr>
      </p:sp>
      <p:sp>
        <p:nvSpPr>
          <p:cNvPr id="4" name="Shape 2"/>
          <p:cNvSpPr/>
          <p:nvPr/>
        </p:nvSpPr>
        <p:spPr>
          <a:xfrm>
            <a:off x="758952" y="361188"/>
            <a:ext cx="54864" cy="54864"/>
          </a:xfrm>
          <a:prstGeom prst="ellipse">
            <a:avLst/>
          </a:prstGeom>
          <a:solidFill>
            <a:srgbClr val="101211"/>
          </a:solidFill>
          <a:ln w="12700">
            <a:solidFill>
              <a:srgbClr val="101211"/>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101211"/>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50594D"/>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50594D"/>
                </a:solidFill>
                <a:latin typeface="Inter" pitchFamily="34" charset="0"/>
                <a:ea typeface="Inter" pitchFamily="34" charset="-122"/>
                <a:cs typeface="Inter" pitchFamily="34" charset="-120"/>
              </a:rPr>
              <a:t>07 / THE ARCHITECTURE</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Every conclusion</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has a path back.</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50594D"/>
                </a:solidFill>
                <a:latin typeface="Inter" pitchFamily="34" charset="0"/>
                <a:ea typeface="Inter" pitchFamily="34" charset="-122"/>
                <a:cs typeface="Inter" pitchFamily="34" charset="-120"/>
              </a:rPr>
              <a:t>Bounded reads. Official decoders. Inspectable provenance.</a:t>
            </a:r>
            <a:endParaRPr lang="en-US" sz="1700" dirty="0"/>
          </a:p>
        </p:txBody>
      </p:sp>
      <p:sp>
        <p:nvSpPr>
          <p:cNvPr id="11" name="Shape 9"/>
          <p:cNvSpPr/>
          <p:nvPr/>
        </p:nvSpPr>
        <p:spPr>
          <a:xfrm>
            <a:off x="576072" y="3675888"/>
            <a:ext cx="3436010" cy="0"/>
          </a:xfrm>
          <a:prstGeom prst="line">
            <a:avLst/>
          </a:prstGeom>
          <a:noFill/>
          <a:ln w="12700">
            <a:solidFill>
              <a:srgbClr val="C9CEC1"/>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INPUT</a:t>
            </a:r>
            <a:endParaRPr lang="en-US" sz="1000" dirty="0"/>
          </a:p>
        </p:txBody>
      </p:sp>
      <p:sp>
        <p:nvSpPr>
          <p:cNvPr id="13" name="Text 11"/>
          <p:cNvSpPr/>
          <p:nvPr/>
        </p:nvSpPr>
        <p:spPr>
          <a:xfrm>
            <a:off x="3710330" y="3794760"/>
            <a:ext cx="301752" cy="365760"/>
          </a:xfrm>
          <a:prstGeom prst="rect">
            <a:avLst/>
          </a:prstGeom>
          <a:noFill/>
          <a:ln/>
        </p:spPr>
        <p:txBody>
          <a:bodyPr wrap="square" lIns="0" tIns="0" rIns="0" bIns="0" rtlCol="0" anchor="ctr"/>
          <a:lstStyle/>
          <a:p>
            <a:pPr indent="0" marL="0">
              <a:buNone/>
            </a:pPr>
            <a:r>
              <a:rPr lang="en-US" sz="2200" dirty="0">
                <a:solidFill>
                  <a:srgbClr val="50594D"/>
                </a:solidFill>
                <a:latin typeface="Inter" pitchFamily="34" charset="0"/>
                <a:ea typeface="Inter" pitchFamily="34" charset="-122"/>
                <a:cs typeface="Inter" pitchFamily="34" charset="-120"/>
              </a:rPr>
              <a:t>↗</a:t>
            </a:r>
            <a:endParaRPr lang="en-US" sz="2200" dirty="0"/>
          </a:p>
        </p:txBody>
      </p:sp>
      <p:sp>
        <p:nvSpPr>
          <p:cNvPr id="14" name="Text 12"/>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Validated API</a:t>
            </a:r>
            <a:endParaRPr lang="en-US" sz="2300" dirty="0"/>
          </a:p>
        </p:txBody>
      </p:sp>
      <p:sp>
        <p:nvSpPr>
          <p:cNvPr id="15" name="Text 13"/>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Server-only network configuration</a:t>
            </a:r>
            <a:endParaRPr lang="en-US" sz="1600" dirty="0"/>
          </a:p>
        </p:txBody>
      </p:sp>
      <p:sp>
        <p:nvSpPr>
          <p:cNvPr id="16" name="Shape 14"/>
          <p:cNvSpPr/>
          <p:nvPr/>
        </p:nvSpPr>
        <p:spPr>
          <a:xfrm>
            <a:off x="4377842" y="3675888"/>
            <a:ext cx="3436010" cy="0"/>
          </a:xfrm>
          <a:prstGeom prst="line">
            <a:avLst/>
          </a:prstGeom>
          <a:noFill/>
          <a:ln w="12700">
            <a:solidFill>
              <a:srgbClr val="C9CEC1"/>
            </a:solidFill>
            <a:prstDash val="solid"/>
          </a:ln>
        </p:spPr>
      </p:sp>
      <p:sp>
        <p:nvSpPr>
          <p:cNvPr id="17" name="Text 15"/>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READ + DECODE</a:t>
            </a:r>
            <a:endParaRPr lang="en-US" sz="1000" dirty="0"/>
          </a:p>
        </p:txBody>
      </p:sp>
      <p:sp>
        <p:nvSpPr>
          <p:cNvPr id="18" name="Text 16"/>
          <p:cNvSpPr/>
          <p:nvPr/>
        </p:nvSpPr>
        <p:spPr>
          <a:xfrm>
            <a:off x="7512101" y="3794760"/>
            <a:ext cx="301752" cy="365760"/>
          </a:xfrm>
          <a:prstGeom prst="rect">
            <a:avLst/>
          </a:prstGeom>
          <a:noFill/>
          <a:ln/>
        </p:spPr>
        <p:txBody>
          <a:bodyPr wrap="square" lIns="0" tIns="0" rIns="0" bIns="0" rtlCol="0" anchor="ctr"/>
          <a:lstStyle/>
          <a:p>
            <a:pPr indent="0" marL="0">
              <a:buNone/>
            </a:pPr>
            <a:r>
              <a:rPr lang="en-US" sz="2200" dirty="0">
                <a:solidFill>
                  <a:srgbClr val="50594D"/>
                </a:solidFill>
                <a:latin typeface="Inter" pitchFamily="34" charset="0"/>
                <a:ea typeface="Inter" pitchFamily="34" charset="-122"/>
                <a:cs typeface="Inter" pitchFamily="34" charset="-120"/>
              </a:rPr>
              <a:t>↗</a:t>
            </a:r>
            <a:endParaRPr lang="en-US" sz="2200" dirty="0"/>
          </a:p>
        </p:txBody>
      </p:sp>
      <p:sp>
        <p:nvSpPr>
          <p:cNvPr id="19" name="Text 17"/>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Solana state</a:t>
            </a:r>
            <a:endParaRPr lang="en-US" sz="2300" dirty="0"/>
          </a:p>
        </p:txBody>
      </p:sp>
      <p:sp>
        <p:nvSpPr>
          <p:cNvPr id="20" name="Text 18"/>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Mint · Clock · owner accounts</a:t>
            </a:r>
            <a:endParaRPr lang="en-US" sz="1600" dirty="0"/>
          </a:p>
        </p:txBody>
      </p:sp>
      <p:sp>
        <p:nvSpPr>
          <p:cNvPr id="21" name="Shape 19"/>
          <p:cNvSpPr/>
          <p:nvPr/>
        </p:nvSpPr>
        <p:spPr>
          <a:xfrm>
            <a:off x="8179613" y="3675888"/>
            <a:ext cx="3436010" cy="0"/>
          </a:xfrm>
          <a:prstGeom prst="line">
            <a:avLst/>
          </a:prstGeom>
          <a:noFill/>
          <a:ln w="12700">
            <a:solidFill>
              <a:srgbClr val="C9CEC1"/>
            </a:solidFill>
            <a:prstDash val="solid"/>
          </a:ln>
        </p:spPr>
      </p:sp>
      <p:sp>
        <p:nvSpPr>
          <p:cNvPr id="22" name="Text 20"/>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OUTPUT</a:t>
            </a:r>
            <a:endParaRPr lang="en-US" sz="1000" dirty="0"/>
          </a:p>
        </p:txBody>
      </p:sp>
      <p:sp>
        <p:nvSpPr>
          <p:cNvPr id="23" name="Text 21"/>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Evidence record</a:t>
            </a:r>
            <a:endParaRPr lang="en-US" sz="2300" dirty="0"/>
          </a:p>
        </p:txBody>
      </p:sp>
      <p:sp>
        <p:nvSpPr>
          <p:cNvPr id="24" name="Text 22"/>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Typed result · context slots · export</a:t>
            </a:r>
            <a:endParaRPr lang="en-US" sz="1600" dirty="0"/>
          </a:p>
        </p:txBody>
      </p:sp>
      <p:sp>
        <p:nvSpPr>
          <p:cNvPr id="25" name="Text 23"/>
          <p:cNvSpPr/>
          <p:nvPr/>
        </p:nvSpPr>
        <p:spPr>
          <a:xfrm>
            <a:off x="576072" y="5797296"/>
            <a:ext cx="10744200" cy="274320"/>
          </a:xfrm>
          <a:prstGeom prst="rect">
            <a:avLst/>
          </a:prstGeom>
          <a:noFill/>
          <a:ln/>
        </p:spPr>
        <p:txBody>
          <a:bodyPr wrap="square" lIns="0" tIns="0" rIns="0" bIns="0" rtlCol="0" anchor="ctr"/>
          <a:lstStyle/>
          <a:p>
            <a:pPr indent="0" marL="0">
              <a:buNone/>
            </a:pPr>
            <a:r>
              <a:rPr lang="en-US" sz="1050" dirty="0">
                <a:solidFill>
                  <a:srgbClr val="50594D"/>
                </a:solidFill>
                <a:latin typeface="Inter" pitchFamily="34" charset="0"/>
                <a:ea typeface="Inter" pitchFamily="34" charset="-122"/>
                <a:cs typeface="Inter" pitchFamily="34" charset="-120"/>
              </a:rPr>
              <a:t>Reads have separate context slots; they are not an atomic snapshot.</a:t>
            </a:r>
            <a:endParaRPr lang="en-US" sz="1050" dirty="0"/>
          </a:p>
        </p:txBody>
      </p:sp>
      <p:sp>
        <p:nvSpPr>
          <p:cNvPr id="26" name="Shape 24"/>
          <p:cNvSpPr/>
          <p:nvPr/>
        </p:nvSpPr>
        <p:spPr>
          <a:xfrm>
            <a:off x="576072" y="6364224"/>
            <a:ext cx="11036808" cy="0"/>
          </a:xfrm>
          <a:prstGeom prst="line">
            <a:avLst/>
          </a:prstGeom>
          <a:noFill/>
          <a:ln w="8890">
            <a:solidFill>
              <a:srgbClr val="C9CEC1"/>
            </a:solidFill>
            <a:prstDash val="solid"/>
          </a:ln>
        </p:spPr>
      </p:sp>
      <p:sp>
        <p:nvSpPr>
          <p:cNvPr id="27" name="Text 25"/>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50594D"/>
                </a:solidFill>
                <a:latin typeface="Inter" pitchFamily="34" charset="0"/>
                <a:ea typeface="Inter" pitchFamily="34" charset="-122"/>
                <a:cs typeface="Inter" pitchFamily="34" charset="-120"/>
              </a:rPr>
              <a:t>REAL ASSETS. CLEARER VISION.</a:t>
            </a:r>
            <a:endParaRPr lang="en-US" sz="800" dirty="0"/>
          </a:p>
        </p:txBody>
      </p:sp>
      <p:sp>
        <p:nvSpPr>
          <p:cNvPr id="28" name="Text 26"/>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50594D"/>
                </a:solidFill>
                <a:latin typeface="Inter" pitchFamily="34" charset="0"/>
                <a:ea typeface="Inter" pitchFamily="34" charset="-122"/>
                <a:cs typeface="Inter" pitchFamily="34" charset="-120"/>
              </a:rPr>
              <a:t>08 / 13</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9FF65"/>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D9FF65">
              <a:alpha val="0"/>
            </a:srgbClr>
          </a:solidFill>
          <a:ln w="19050">
            <a:solidFill>
              <a:srgbClr val="101211"/>
            </a:solidFill>
            <a:prstDash val="solid"/>
          </a:ln>
        </p:spPr>
      </p:sp>
      <p:sp>
        <p:nvSpPr>
          <p:cNvPr id="3" name="Shape 1"/>
          <p:cNvSpPr/>
          <p:nvPr/>
        </p:nvSpPr>
        <p:spPr>
          <a:xfrm rot="2280000">
            <a:off x="603504" y="365760"/>
            <a:ext cx="128016" cy="265176"/>
          </a:xfrm>
          <a:prstGeom prst="ellipse">
            <a:avLst/>
          </a:prstGeom>
          <a:solidFill>
            <a:srgbClr val="D9FF65">
              <a:alpha val="0"/>
            </a:srgbClr>
          </a:solidFill>
          <a:ln w="15240">
            <a:solidFill>
              <a:srgbClr val="101211"/>
            </a:solidFill>
            <a:prstDash val="solid"/>
          </a:ln>
        </p:spPr>
      </p:sp>
      <p:sp>
        <p:nvSpPr>
          <p:cNvPr id="4" name="Shape 2"/>
          <p:cNvSpPr/>
          <p:nvPr/>
        </p:nvSpPr>
        <p:spPr>
          <a:xfrm>
            <a:off x="758952" y="361188"/>
            <a:ext cx="54864" cy="54864"/>
          </a:xfrm>
          <a:prstGeom prst="ellipse">
            <a:avLst/>
          </a:prstGeom>
          <a:solidFill>
            <a:srgbClr val="101211"/>
          </a:solidFill>
          <a:ln w="12700">
            <a:solidFill>
              <a:srgbClr val="101211"/>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101211"/>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3C4F1F"/>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3C4F1F"/>
                </a:solidFill>
                <a:latin typeface="Inter" pitchFamily="34" charset="0"/>
                <a:ea typeface="Inter" pitchFamily="34" charset="-122"/>
                <a:cs typeface="Inter" pitchFamily="34" charset="-120"/>
              </a:rPr>
              <a:t>08 / WHY RWA LENS</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Know the token.</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See the market.</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3C4F1F"/>
                </a:solidFill>
                <a:latin typeface="Inter" pitchFamily="34" charset="0"/>
                <a:ea typeface="Inter" pitchFamily="34" charset="-122"/>
                <a:cs typeface="Inter" pitchFamily="34" charset="-120"/>
              </a:rPr>
              <a:t>From token evidence to liquidity discovery.</a:t>
            </a:r>
            <a:endParaRPr lang="en-US" sz="1700" dirty="0"/>
          </a:p>
        </p:txBody>
      </p:sp>
      <p:sp>
        <p:nvSpPr>
          <p:cNvPr id="11" name="Shape 9"/>
          <p:cNvSpPr/>
          <p:nvPr/>
        </p:nvSpPr>
        <p:spPr>
          <a:xfrm>
            <a:off x="576072" y="3675888"/>
            <a:ext cx="3436010" cy="0"/>
          </a:xfrm>
          <a:prstGeom prst="line">
            <a:avLst/>
          </a:prstGeom>
          <a:noFill/>
          <a:ln w="12700">
            <a:solidFill>
              <a:srgbClr val="94B33E"/>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3C4F1F"/>
                </a:solidFill>
                <a:latin typeface="Inter" pitchFamily="34" charset="0"/>
                <a:ea typeface="Inter" pitchFamily="34" charset="-122"/>
                <a:cs typeface="Inter" pitchFamily="34" charset="-120"/>
              </a:rPr>
              <a:t>DISCOVER</a:t>
            </a:r>
            <a:endParaRPr lang="en-US" sz="1000" dirty="0"/>
          </a:p>
        </p:txBody>
      </p:sp>
      <p:sp>
        <p:nvSpPr>
          <p:cNvPr id="13" name="Text 11"/>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Find liquidity</a:t>
            </a:r>
            <a:endParaRPr lang="en-US" sz="2300" dirty="0"/>
          </a:p>
        </p:txBody>
      </p:sp>
      <p:sp>
        <p:nvSpPr>
          <p:cNvPr id="14" name="Text 12"/>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3C4F1F"/>
                </a:solidFill>
                <a:latin typeface="Inter" pitchFamily="34" charset="0"/>
                <a:ea typeface="Inter" pitchFamily="34" charset="-122"/>
                <a:cs typeface="Inter" pitchFamily="34" charset="-120"/>
              </a:rPr>
              <a:t>Filter tokenized-asset pools by issuer, pair and liquidity.</a:t>
            </a:r>
            <a:endParaRPr lang="en-US" sz="1600" dirty="0"/>
          </a:p>
        </p:txBody>
      </p:sp>
      <p:sp>
        <p:nvSpPr>
          <p:cNvPr id="15" name="Shape 13"/>
          <p:cNvSpPr/>
          <p:nvPr/>
        </p:nvSpPr>
        <p:spPr>
          <a:xfrm>
            <a:off x="4377842" y="3675888"/>
            <a:ext cx="3436010" cy="0"/>
          </a:xfrm>
          <a:prstGeom prst="line">
            <a:avLst/>
          </a:prstGeom>
          <a:noFill/>
          <a:ln w="12700">
            <a:solidFill>
              <a:srgbClr val="94B33E"/>
            </a:solidFill>
            <a:prstDash val="solid"/>
          </a:ln>
        </p:spPr>
      </p:sp>
      <p:sp>
        <p:nvSpPr>
          <p:cNvPr id="16" name="Text 14"/>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3C4F1F"/>
                </a:solidFill>
                <a:latin typeface="Inter" pitchFamily="34" charset="0"/>
                <a:ea typeface="Inter" pitchFamily="34" charset="-122"/>
                <a:cs typeface="Inter" pitchFamily="34" charset="-120"/>
              </a:rPr>
              <a:t>TRACE</a:t>
            </a:r>
            <a:endParaRPr lang="en-US" sz="1000" dirty="0"/>
          </a:p>
        </p:txBody>
      </p:sp>
      <p:sp>
        <p:nvSpPr>
          <p:cNvPr id="17" name="Text 15"/>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Follow the source</a:t>
            </a:r>
            <a:endParaRPr lang="en-US" sz="2300" dirty="0"/>
          </a:p>
        </p:txBody>
      </p:sp>
      <p:sp>
        <p:nvSpPr>
          <p:cNvPr id="18" name="Text 16"/>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3C4F1F"/>
                </a:solidFill>
                <a:latin typeface="Inter" pitchFamily="34" charset="0"/>
                <a:ea typeface="Inter" pitchFamily="34" charset="-122"/>
                <a:cs typeface="Inter" pitchFamily="34" charset="-120"/>
              </a:rPr>
              <a:t>Inspect the exact mint. Open issuer reserve reports.</a:t>
            </a:r>
            <a:endParaRPr lang="en-US" sz="1600" dirty="0"/>
          </a:p>
        </p:txBody>
      </p:sp>
      <p:sp>
        <p:nvSpPr>
          <p:cNvPr id="19" name="Shape 17"/>
          <p:cNvSpPr/>
          <p:nvPr/>
        </p:nvSpPr>
        <p:spPr>
          <a:xfrm>
            <a:off x="8179613" y="3675888"/>
            <a:ext cx="3436010" cy="0"/>
          </a:xfrm>
          <a:prstGeom prst="line">
            <a:avLst/>
          </a:prstGeom>
          <a:noFill/>
          <a:ln w="12700">
            <a:solidFill>
              <a:srgbClr val="94B33E"/>
            </a:solidFill>
            <a:prstDash val="solid"/>
          </a:ln>
        </p:spPr>
      </p:sp>
      <p:sp>
        <p:nvSpPr>
          <p:cNvPr id="20" name="Text 18"/>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3C4F1F"/>
                </a:solidFill>
                <a:latin typeface="Inter" pitchFamily="34" charset="0"/>
                <a:ea typeface="Inter" pitchFamily="34" charset="-122"/>
                <a:cs typeface="Inter" pitchFamily="34" charset="-120"/>
              </a:rPr>
              <a:t>TAKE IT WITH YOU</a:t>
            </a:r>
            <a:endParaRPr lang="en-US" sz="1000" dirty="0"/>
          </a:p>
        </p:txBody>
      </p:sp>
      <p:sp>
        <p:nvSpPr>
          <p:cNvPr id="21" name="Text 19"/>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Keep it close</a:t>
            </a:r>
            <a:endParaRPr lang="en-US" sz="2300" dirty="0"/>
          </a:p>
        </p:txBody>
      </p:sp>
      <p:sp>
        <p:nvSpPr>
          <p:cNvPr id="22" name="Text 20"/>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3C4F1F"/>
                </a:solidFill>
                <a:latin typeface="Inter" pitchFamily="34" charset="0"/>
                <a:ea typeface="Inter" pitchFamily="34" charset="-122"/>
                <a:cs typeface="Inter" pitchFamily="34" charset="-120"/>
              </a:rPr>
              <a:t>Install the PWA. Carry JSON and CSV receipts.</a:t>
            </a:r>
            <a:endParaRPr lang="en-US" sz="1600" dirty="0"/>
          </a:p>
        </p:txBody>
      </p:sp>
      <p:sp>
        <p:nvSpPr>
          <p:cNvPr id="23" name="Shape 21"/>
          <p:cNvSpPr/>
          <p:nvPr/>
        </p:nvSpPr>
        <p:spPr>
          <a:xfrm>
            <a:off x="576072" y="6364224"/>
            <a:ext cx="11036808" cy="0"/>
          </a:xfrm>
          <a:prstGeom prst="line">
            <a:avLst/>
          </a:prstGeom>
          <a:noFill/>
          <a:ln w="8890">
            <a:solidFill>
              <a:srgbClr val="94B33E"/>
            </a:solidFill>
            <a:prstDash val="solid"/>
          </a:ln>
        </p:spPr>
      </p:sp>
      <p:sp>
        <p:nvSpPr>
          <p:cNvPr id="24" name="Text 22"/>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3C4F1F"/>
                </a:solidFill>
                <a:latin typeface="Inter" pitchFamily="34" charset="0"/>
                <a:ea typeface="Inter" pitchFamily="34" charset="-122"/>
                <a:cs typeface="Inter" pitchFamily="34" charset="-120"/>
              </a:rPr>
              <a:t>REAL ASSETS. CLEARER VISION.</a:t>
            </a:r>
            <a:endParaRPr lang="en-US" sz="800" dirty="0"/>
          </a:p>
        </p:txBody>
      </p:sp>
      <p:sp>
        <p:nvSpPr>
          <p:cNvPr id="25" name="Text 23"/>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3C4F1F"/>
                </a:solidFill>
                <a:latin typeface="Inter" pitchFamily="34" charset="0"/>
                <a:ea typeface="Inter" pitchFamily="34" charset="-122"/>
                <a:cs typeface="Inter" pitchFamily="34" charset="-120"/>
              </a:rPr>
              <a:t>09 / 13</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1211"/>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101211">
              <a:alpha val="0"/>
            </a:srgbClr>
          </a:solidFill>
          <a:ln w="19050">
            <a:solidFill>
              <a:srgbClr val="F2F2E9"/>
            </a:solidFill>
            <a:prstDash val="solid"/>
          </a:ln>
        </p:spPr>
      </p:sp>
      <p:sp>
        <p:nvSpPr>
          <p:cNvPr id="3" name="Shape 1"/>
          <p:cNvSpPr/>
          <p:nvPr/>
        </p:nvSpPr>
        <p:spPr>
          <a:xfrm rot="2280000">
            <a:off x="603504" y="365760"/>
            <a:ext cx="128016" cy="265176"/>
          </a:xfrm>
          <a:prstGeom prst="ellipse">
            <a:avLst/>
          </a:prstGeom>
          <a:solidFill>
            <a:srgbClr val="101211">
              <a:alpha val="0"/>
            </a:srgbClr>
          </a:solidFill>
          <a:ln w="15240">
            <a:solidFill>
              <a:srgbClr val="F2F2E9"/>
            </a:solidFill>
            <a:prstDash val="solid"/>
          </a:ln>
        </p:spPr>
      </p:sp>
      <p:sp>
        <p:nvSpPr>
          <p:cNvPr id="4" name="Shape 2"/>
          <p:cNvSpPr/>
          <p:nvPr/>
        </p:nvSpPr>
        <p:spPr>
          <a:xfrm>
            <a:off x="758952" y="361188"/>
            <a:ext cx="54864" cy="54864"/>
          </a:xfrm>
          <a:prstGeom prst="ellipse">
            <a:avLst/>
          </a:prstGeom>
          <a:solidFill>
            <a:srgbClr val="D9FF65"/>
          </a:solidFill>
          <a:ln w="12700">
            <a:solidFill>
              <a:srgbClr val="D9FF65"/>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F2F2E9"/>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B6BDB3"/>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B6BDB3"/>
                </a:solidFill>
                <a:latin typeface="Inter" pitchFamily="34" charset="0"/>
                <a:ea typeface="Inter" pitchFamily="34" charset="-122"/>
                <a:cs typeface="Inter" pitchFamily="34" charset="-120"/>
              </a:rPr>
              <a:t>09 / COMMERCIAL DIRECTION</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F2F2E9"/>
                </a:solidFill>
                <a:latin typeface="Inter" pitchFamily="34" charset="0"/>
                <a:ea typeface="Inter" pitchFamily="34" charset="-122"/>
                <a:cs typeface="Inter" pitchFamily="34" charset="-120"/>
              </a:rPr>
              <a:t>Start with clarity.</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D9FF65"/>
                </a:solidFill>
                <a:latin typeface="Inter" pitchFamily="34" charset="0"/>
                <a:ea typeface="Inter" pitchFamily="34" charset="-122"/>
                <a:cs typeface="Inter" pitchFamily="34" charset="-120"/>
              </a:rPr>
              <a:t>Build into workflows.</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B6BDB3"/>
                </a:solidFill>
                <a:latin typeface="Inter" pitchFamily="34" charset="0"/>
                <a:ea typeface="Inter" pitchFamily="34" charset="-122"/>
                <a:cs typeface="Inter" pitchFamily="34" charset="-120"/>
              </a:rPr>
              <a:t>Planned model, to validate with design partners.</a:t>
            </a:r>
            <a:endParaRPr lang="en-US" sz="1700" dirty="0"/>
          </a:p>
        </p:txBody>
      </p:sp>
      <p:sp>
        <p:nvSpPr>
          <p:cNvPr id="11" name="Shape 9"/>
          <p:cNvSpPr/>
          <p:nvPr/>
        </p:nvSpPr>
        <p:spPr>
          <a:xfrm>
            <a:off x="576072" y="3675888"/>
            <a:ext cx="3436010" cy="0"/>
          </a:xfrm>
          <a:prstGeom prst="line">
            <a:avLst/>
          </a:prstGeom>
          <a:noFill/>
          <a:ln w="12700">
            <a:solidFill>
              <a:srgbClr val="353A34"/>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ENTRY</a:t>
            </a:r>
            <a:endParaRPr lang="en-US" sz="1000" dirty="0"/>
          </a:p>
        </p:txBody>
      </p:sp>
      <p:sp>
        <p:nvSpPr>
          <p:cNvPr id="13" name="Text 11"/>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Public inspection</a:t>
            </a:r>
            <a:endParaRPr lang="en-US" sz="2300" dirty="0"/>
          </a:p>
        </p:txBody>
      </p:sp>
      <p:sp>
        <p:nvSpPr>
          <p:cNvPr id="14" name="Text 12"/>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Keep the core research and export workflow accessible.</a:t>
            </a:r>
            <a:endParaRPr lang="en-US" sz="1600" dirty="0"/>
          </a:p>
        </p:txBody>
      </p:sp>
      <p:sp>
        <p:nvSpPr>
          <p:cNvPr id="15" name="Shape 13"/>
          <p:cNvSpPr/>
          <p:nvPr/>
        </p:nvSpPr>
        <p:spPr>
          <a:xfrm>
            <a:off x="4377842" y="3675888"/>
            <a:ext cx="3436010" cy="0"/>
          </a:xfrm>
          <a:prstGeom prst="line">
            <a:avLst/>
          </a:prstGeom>
          <a:noFill/>
          <a:ln w="12700">
            <a:solidFill>
              <a:srgbClr val="353A34"/>
            </a:solidFill>
            <a:prstDash val="solid"/>
          </a:ln>
        </p:spPr>
      </p:sp>
      <p:sp>
        <p:nvSpPr>
          <p:cNvPr id="16" name="Text 14"/>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TEAM VALUE</a:t>
            </a:r>
            <a:endParaRPr lang="en-US" sz="1000" dirty="0"/>
          </a:p>
        </p:txBody>
      </p:sp>
      <p:sp>
        <p:nvSpPr>
          <p:cNvPr id="17" name="Text 15"/>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Operational workflow</a:t>
            </a:r>
            <a:endParaRPr lang="en-US" sz="2300" dirty="0"/>
          </a:p>
        </p:txBody>
      </p:sp>
      <p:sp>
        <p:nvSpPr>
          <p:cNvPr id="18" name="Text 16"/>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Explore shared review, retained evidence and monitoring.</a:t>
            </a:r>
            <a:endParaRPr lang="en-US" sz="1600" dirty="0"/>
          </a:p>
        </p:txBody>
      </p:sp>
      <p:sp>
        <p:nvSpPr>
          <p:cNvPr id="19" name="Shape 17"/>
          <p:cNvSpPr/>
          <p:nvPr/>
        </p:nvSpPr>
        <p:spPr>
          <a:xfrm>
            <a:off x="8179613" y="3675888"/>
            <a:ext cx="3436010" cy="0"/>
          </a:xfrm>
          <a:prstGeom prst="line">
            <a:avLst/>
          </a:prstGeom>
          <a:noFill/>
          <a:ln w="12700">
            <a:solidFill>
              <a:srgbClr val="353A34"/>
            </a:solidFill>
            <a:prstDash val="solid"/>
          </a:ln>
        </p:spPr>
      </p:sp>
      <p:sp>
        <p:nvSpPr>
          <p:cNvPr id="20" name="Text 18"/>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B6BDB3"/>
                </a:solidFill>
                <a:latin typeface="Inter" pitchFamily="34" charset="0"/>
                <a:ea typeface="Inter" pitchFamily="34" charset="-122"/>
                <a:cs typeface="Inter" pitchFamily="34" charset="-120"/>
              </a:rPr>
              <a:t>INTEGRATION</a:t>
            </a:r>
            <a:endParaRPr lang="en-US" sz="1000" dirty="0"/>
          </a:p>
        </p:txBody>
      </p:sp>
      <p:sp>
        <p:nvSpPr>
          <p:cNvPr id="21" name="Text 19"/>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F2F2E9"/>
                </a:solidFill>
                <a:latin typeface="Inter" pitchFamily="34" charset="0"/>
                <a:ea typeface="Inter" pitchFamily="34" charset="-122"/>
                <a:cs typeface="Inter" pitchFamily="34" charset="-120"/>
              </a:rPr>
              <a:t>Embedded intelligence</a:t>
            </a:r>
            <a:endParaRPr lang="en-US" sz="2300" dirty="0"/>
          </a:p>
        </p:txBody>
      </p:sp>
      <p:sp>
        <p:nvSpPr>
          <p:cNvPr id="22" name="Text 20"/>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B6BDB3"/>
                </a:solidFill>
                <a:latin typeface="Inter" pitchFamily="34" charset="0"/>
                <a:ea typeface="Inter" pitchFamily="34" charset="-122"/>
                <a:cs typeface="Inter" pitchFamily="34" charset="-120"/>
              </a:rPr>
              <a:t>Validate API and wallet integration demand.</a:t>
            </a:r>
            <a:endParaRPr lang="en-US" sz="1600" dirty="0"/>
          </a:p>
        </p:txBody>
      </p:sp>
      <p:sp>
        <p:nvSpPr>
          <p:cNvPr id="23" name="Shape 21"/>
          <p:cNvSpPr/>
          <p:nvPr/>
        </p:nvSpPr>
        <p:spPr>
          <a:xfrm>
            <a:off x="576072" y="6364224"/>
            <a:ext cx="11036808" cy="0"/>
          </a:xfrm>
          <a:prstGeom prst="line">
            <a:avLst/>
          </a:prstGeom>
          <a:noFill/>
          <a:ln w="8890">
            <a:solidFill>
              <a:srgbClr val="353A34"/>
            </a:solidFill>
            <a:prstDash val="solid"/>
          </a:ln>
        </p:spPr>
      </p:sp>
      <p:sp>
        <p:nvSpPr>
          <p:cNvPr id="24" name="Text 22"/>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B6BDB3"/>
                </a:solidFill>
                <a:latin typeface="Inter" pitchFamily="34" charset="0"/>
                <a:ea typeface="Inter" pitchFamily="34" charset="-122"/>
                <a:cs typeface="Inter" pitchFamily="34" charset="-120"/>
              </a:rPr>
              <a:t>REAL ASSETS. CLEARER VISION.</a:t>
            </a:r>
            <a:endParaRPr lang="en-US" sz="800" dirty="0"/>
          </a:p>
        </p:txBody>
      </p:sp>
      <p:sp>
        <p:nvSpPr>
          <p:cNvPr id="25" name="Text 23"/>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B6BDB3"/>
                </a:solidFill>
                <a:latin typeface="Inter" pitchFamily="34" charset="0"/>
                <a:ea typeface="Inter" pitchFamily="34" charset="-122"/>
                <a:cs typeface="Inter" pitchFamily="34" charset="-120"/>
              </a:rPr>
              <a:t>10 / 13</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2F2E9"/>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F2F2E9">
              <a:alpha val="0"/>
            </a:srgbClr>
          </a:solidFill>
          <a:ln w="19050">
            <a:solidFill>
              <a:srgbClr val="101211"/>
            </a:solidFill>
            <a:prstDash val="solid"/>
          </a:ln>
        </p:spPr>
      </p:sp>
      <p:sp>
        <p:nvSpPr>
          <p:cNvPr id="3" name="Shape 1"/>
          <p:cNvSpPr/>
          <p:nvPr/>
        </p:nvSpPr>
        <p:spPr>
          <a:xfrm rot="2280000">
            <a:off x="603504" y="365760"/>
            <a:ext cx="128016" cy="265176"/>
          </a:xfrm>
          <a:prstGeom prst="ellipse">
            <a:avLst/>
          </a:prstGeom>
          <a:solidFill>
            <a:srgbClr val="F2F2E9">
              <a:alpha val="0"/>
            </a:srgbClr>
          </a:solidFill>
          <a:ln w="15240">
            <a:solidFill>
              <a:srgbClr val="101211"/>
            </a:solidFill>
            <a:prstDash val="solid"/>
          </a:ln>
        </p:spPr>
      </p:sp>
      <p:sp>
        <p:nvSpPr>
          <p:cNvPr id="4" name="Shape 2"/>
          <p:cNvSpPr/>
          <p:nvPr/>
        </p:nvSpPr>
        <p:spPr>
          <a:xfrm>
            <a:off x="758952" y="361188"/>
            <a:ext cx="54864" cy="54864"/>
          </a:xfrm>
          <a:prstGeom prst="ellipse">
            <a:avLst/>
          </a:prstGeom>
          <a:solidFill>
            <a:srgbClr val="101211"/>
          </a:solidFill>
          <a:ln w="12700">
            <a:solidFill>
              <a:srgbClr val="101211"/>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101211"/>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50594D"/>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50594D"/>
                </a:solidFill>
                <a:latin typeface="Inter" pitchFamily="34" charset="0"/>
                <a:ea typeface="Inter" pitchFamily="34" charset="-122"/>
                <a:cs typeface="Inter" pitchFamily="34" charset="-120"/>
              </a:rPr>
              <a:t>10 / DELIVERY ROADMAP</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A useful product now.</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A deliberate next step.</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50594D"/>
                </a:solidFill>
                <a:latin typeface="Inter" pitchFamily="34" charset="0"/>
                <a:ea typeface="Inter" pitchFamily="34" charset="-122"/>
                <a:cs typeface="Inter" pitchFamily="34" charset="-120"/>
              </a:rPr>
              <a:t>Expand only where partner workflows justify it.</a:t>
            </a:r>
            <a:endParaRPr lang="en-US" sz="1700" dirty="0"/>
          </a:p>
        </p:txBody>
      </p:sp>
      <p:sp>
        <p:nvSpPr>
          <p:cNvPr id="11" name="Shape 9"/>
          <p:cNvSpPr/>
          <p:nvPr/>
        </p:nvSpPr>
        <p:spPr>
          <a:xfrm>
            <a:off x="576072" y="3675888"/>
            <a:ext cx="3436010" cy="0"/>
          </a:xfrm>
          <a:prstGeom prst="line">
            <a:avLst/>
          </a:prstGeom>
          <a:noFill/>
          <a:ln w="12700">
            <a:solidFill>
              <a:srgbClr val="C9CEC1"/>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AVAILABLE</a:t>
            </a:r>
            <a:endParaRPr lang="en-US" sz="1000" dirty="0"/>
          </a:p>
        </p:txBody>
      </p:sp>
      <p:sp>
        <p:nvSpPr>
          <p:cNvPr id="13" name="Text 11"/>
          <p:cNvSpPr/>
          <p:nvPr/>
        </p:nvSpPr>
        <p:spPr>
          <a:xfrm>
            <a:off x="3710330" y="3794760"/>
            <a:ext cx="301752" cy="365760"/>
          </a:xfrm>
          <a:prstGeom prst="rect">
            <a:avLst/>
          </a:prstGeom>
          <a:noFill/>
          <a:ln/>
        </p:spPr>
        <p:txBody>
          <a:bodyPr wrap="square" lIns="0" tIns="0" rIns="0" bIns="0" rtlCol="0" anchor="ctr"/>
          <a:lstStyle/>
          <a:p>
            <a:pPr indent="0" marL="0">
              <a:buNone/>
            </a:pPr>
            <a:r>
              <a:rPr lang="en-US" sz="2200" dirty="0">
                <a:solidFill>
                  <a:srgbClr val="50594D"/>
                </a:solidFill>
                <a:latin typeface="Inter" pitchFamily="34" charset="0"/>
                <a:ea typeface="Inter" pitchFamily="34" charset="-122"/>
                <a:cs typeface="Inter" pitchFamily="34" charset="-120"/>
              </a:rPr>
              <a:t>↗</a:t>
            </a:r>
            <a:endParaRPr lang="en-US" sz="2200" dirty="0"/>
          </a:p>
        </p:txBody>
      </p:sp>
      <p:sp>
        <p:nvSpPr>
          <p:cNvPr id="14" name="Text 12"/>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Inspect + discover</a:t>
            </a:r>
            <a:endParaRPr lang="en-US" sz="2300" dirty="0"/>
          </a:p>
        </p:txBody>
      </p:sp>
      <p:sp>
        <p:nvSpPr>
          <p:cNvPr id="15" name="Text 13"/>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Mainnet reads, pool discovery, receipts and installable PWA.</a:t>
            </a:r>
            <a:endParaRPr lang="en-US" sz="1600" dirty="0"/>
          </a:p>
        </p:txBody>
      </p:sp>
      <p:sp>
        <p:nvSpPr>
          <p:cNvPr id="16" name="Shape 14"/>
          <p:cNvSpPr/>
          <p:nvPr/>
        </p:nvSpPr>
        <p:spPr>
          <a:xfrm>
            <a:off x="4377842" y="3675888"/>
            <a:ext cx="3436010" cy="0"/>
          </a:xfrm>
          <a:prstGeom prst="line">
            <a:avLst/>
          </a:prstGeom>
          <a:noFill/>
          <a:ln w="12700">
            <a:solidFill>
              <a:srgbClr val="C9CEC1"/>
            </a:solidFill>
            <a:prstDash val="solid"/>
          </a:ln>
        </p:spPr>
      </p:sp>
      <p:sp>
        <p:nvSpPr>
          <p:cNvPr id="17" name="Text 15"/>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NEXT</a:t>
            </a:r>
            <a:endParaRPr lang="en-US" sz="1000" dirty="0"/>
          </a:p>
        </p:txBody>
      </p:sp>
      <p:sp>
        <p:nvSpPr>
          <p:cNvPr id="18" name="Text 16"/>
          <p:cNvSpPr/>
          <p:nvPr/>
        </p:nvSpPr>
        <p:spPr>
          <a:xfrm>
            <a:off x="7512101" y="3794760"/>
            <a:ext cx="301752" cy="365760"/>
          </a:xfrm>
          <a:prstGeom prst="rect">
            <a:avLst/>
          </a:prstGeom>
          <a:noFill/>
          <a:ln/>
        </p:spPr>
        <p:txBody>
          <a:bodyPr wrap="square" lIns="0" tIns="0" rIns="0" bIns="0" rtlCol="0" anchor="ctr"/>
          <a:lstStyle/>
          <a:p>
            <a:pPr indent="0" marL="0">
              <a:buNone/>
            </a:pPr>
            <a:r>
              <a:rPr lang="en-US" sz="2200" dirty="0">
                <a:solidFill>
                  <a:srgbClr val="50594D"/>
                </a:solidFill>
                <a:latin typeface="Inter" pitchFamily="34" charset="0"/>
                <a:ea typeface="Inter" pitchFamily="34" charset="-122"/>
                <a:cs typeface="Inter" pitchFamily="34" charset="-120"/>
              </a:rPr>
              <a:t>↗</a:t>
            </a:r>
            <a:endParaRPr lang="en-US" sz="2200" dirty="0"/>
          </a:p>
        </p:txBody>
      </p:sp>
      <p:sp>
        <p:nvSpPr>
          <p:cNvPr id="19" name="Text 17"/>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Partner pilots</a:t>
            </a:r>
            <a:endParaRPr lang="en-US" sz="2300" dirty="0"/>
          </a:p>
        </p:txBody>
      </p:sp>
      <p:sp>
        <p:nvSpPr>
          <p:cNvPr id="20" name="Text 18"/>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Validate real review and integration workflows.</a:t>
            </a:r>
            <a:endParaRPr lang="en-US" sz="1600" dirty="0"/>
          </a:p>
        </p:txBody>
      </p:sp>
      <p:sp>
        <p:nvSpPr>
          <p:cNvPr id="21" name="Shape 19"/>
          <p:cNvSpPr/>
          <p:nvPr/>
        </p:nvSpPr>
        <p:spPr>
          <a:xfrm>
            <a:off x="8179613" y="3675888"/>
            <a:ext cx="3436010" cy="0"/>
          </a:xfrm>
          <a:prstGeom prst="line">
            <a:avLst/>
          </a:prstGeom>
          <a:noFill/>
          <a:ln w="12700">
            <a:solidFill>
              <a:srgbClr val="C9CEC1"/>
            </a:solidFill>
            <a:prstDash val="solid"/>
          </a:ln>
        </p:spPr>
      </p:sp>
      <p:sp>
        <p:nvSpPr>
          <p:cNvPr id="22" name="Text 20"/>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50594D"/>
                </a:solidFill>
                <a:latin typeface="Inter" pitchFamily="34" charset="0"/>
                <a:ea typeface="Inter" pitchFamily="34" charset="-122"/>
                <a:cs typeface="Inter" pitchFamily="34" charset="-120"/>
              </a:rPr>
              <a:t>PLANNED</a:t>
            </a:r>
            <a:endParaRPr lang="en-US" sz="1000" dirty="0"/>
          </a:p>
        </p:txBody>
      </p:sp>
      <p:sp>
        <p:nvSpPr>
          <p:cNvPr id="23" name="Text 21"/>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Team capabilities</a:t>
            </a:r>
            <a:endParaRPr lang="en-US" sz="2300" dirty="0"/>
          </a:p>
        </p:txBody>
      </p:sp>
      <p:sp>
        <p:nvSpPr>
          <p:cNvPr id="24" name="Text 22"/>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50594D"/>
                </a:solidFill>
                <a:latin typeface="Inter" pitchFamily="34" charset="0"/>
                <a:ea typeface="Inter" pitchFamily="34" charset="-122"/>
                <a:cs typeface="Inter" pitchFamily="34" charset="-120"/>
              </a:rPr>
              <a:t>Prioritize monitoring, retained history and integrations.</a:t>
            </a:r>
            <a:endParaRPr lang="en-US" sz="1600" dirty="0"/>
          </a:p>
        </p:txBody>
      </p:sp>
      <p:sp>
        <p:nvSpPr>
          <p:cNvPr id="25" name="Shape 23"/>
          <p:cNvSpPr/>
          <p:nvPr/>
        </p:nvSpPr>
        <p:spPr>
          <a:xfrm>
            <a:off x="576072" y="6364224"/>
            <a:ext cx="11036808" cy="0"/>
          </a:xfrm>
          <a:prstGeom prst="line">
            <a:avLst/>
          </a:prstGeom>
          <a:noFill/>
          <a:ln w="8890">
            <a:solidFill>
              <a:srgbClr val="C9CEC1"/>
            </a:solidFill>
            <a:prstDash val="solid"/>
          </a:ln>
        </p:spPr>
      </p:sp>
      <p:sp>
        <p:nvSpPr>
          <p:cNvPr id="26" name="Text 24"/>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50594D"/>
                </a:solidFill>
                <a:latin typeface="Inter" pitchFamily="34" charset="0"/>
                <a:ea typeface="Inter" pitchFamily="34" charset="-122"/>
                <a:cs typeface="Inter" pitchFamily="34" charset="-120"/>
              </a:rPr>
              <a:t>REAL ASSETS. CLEARER VISION.</a:t>
            </a:r>
            <a:endParaRPr lang="en-US" sz="800" dirty="0"/>
          </a:p>
        </p:txBody>
      </p:sp>
      <p:sp>
        <p:nvSpPr>
          <p:cNvPr id="27" name="Text 25"/>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50594D"/>
                </a:solidFill>
                <a:latin typeface="Inter" pitchFamily="34" charset="0"/>
                <a:ea typeface="Inter" pitchFamily="34" charset="-122"/>
                <a:cs typeface="Inter" pitchFamily="34" charset="-120"/>
              </a:rPr>
              <a:t>11 / 13</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9FF65"/>
        </a:solidFill>
      </p:bgPr>
    </p:bg>
    <p:spTree>
      <p:nvGrpSpPr>
        <p:cNvPr id="1" name=""/>
        <p:cNvGrpSpPr/>
        <p:nvPr/>
      </p:nvGrpSpPr>
      <p:grpSpPr>
        <a:xfrm>
          <a:off x="0" y="0"/>
          <a:ext cx="0" cy="0"/>
          <a:chOff x="0" y="0"/>
          <a:chExt cx="0" cy="0"/>
        </a:xfrm>
      </p:grpSpPr>
      <p:sp>
        <p:nvSpPr>
          <p:cNvPr id="2" name="Shape 0"/>
          <p:cNvSpPr/>
          <p:nvPr/>
        </p:nvSpPr>
        <p:spPr>
          <a:xfrm>
            <a:off x="539496" y="365760"/>
            <a:ext cx="265176" cy="265176"/>
          </a:xfrm>
          <a:prstGeom prst="ellipse">
            <a:avLst/>
          </a:prstGeom>
          <a:solidFill>
            <a:srgbClr val="D9FF65">
              <a:alpha val="0"/>
            </a:srgbClr>
          </a:solidFill>
          <a:ln w="19050">
            <a:solidFill>
              <a:srgbClr val="101211"/>
            </a:solidFill>
            <a:prstDash val="solid"/>
          </a:ln>
        </p:spPr>
      </p:sp>
      <p:sp>
        <p:nvSpPr>
          <p:cNvPr id="3" name="Shape 1"/>
          <p:cNvSpPr/>
          <p:nvPr/>
        </p:nvSpPr>
        <p:spPr>
          <a:xfrm rot="2280000">
            <a:off x="603504" y="365760"/>
            <a:ext cx="128016" cy="265176"/>
          </a:xfrm>
          <a:prstGeom prst="ellipse">
            <a:avLst/>
          </a:prstGeom>
          <a:solidFill>
            <a:srgbClr val="D9FF65">
              <a:alpha val="0"/>
            </a:srgbClr>
          </a:solidFill>
          <a:ln w="15240">
            <a:solidFill>
              <a:srgbClr val="101211"/>
            </a:solidFill>
            <a:prstDash val="solid"/>
          </a:ln>
        </p:spPr>
      </p:sp>
      <p:sp>
        <p:nvSpPr>
          <p:cNvPr id="4" name="Shape 2"/>
          <p:cNvSpPr/>
          <p:nvPr/>
        </p:nvSpPr>
        <p:spPr>
          <a:xfrm>
            <a:off x="758952" y="361188"/>
            <a:ext cx="54864" cy="54864"/>
          </a:xfrm>
          <a:prstGeom prst="ellipse">
            <a:avLst/>
          </a:prstGeom>
          <a:solidFill>
            <a:srgbClr val="101211"/>
          </a:solidFill>
          <a:ln w="12700">
            <a:solidFill>
              <a:srgbClr val="101211"/>
            </a:solidFill>
            <a:prstDash val="solid"/>
          </a:ln>
        </p:spPr>
      </p:sp>
      <p:sp>
        <p:nvSpPr>
          <p:cNvPr id="5" name="Text 3"/>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101211"/>
                </a:solidFill>
                <a:latin typeface="Inter" pitchFamily="34" charset="0"/>
                <a:ea typeface="Inter" pitchFamily="34" charset="-122"/>
                <a:cs typeface="Inter" pitchFamily="34" charset="-120"/>
              </a:rPr>
              <a:t>RWA Lens</a:t>
            </a:r>
            <a:endParaRPr lang="en-US" sz="1800" dirty="0"/>
          </a:p>
        </p:txBody>
      </p:sp>
      <p:sp>
        <p:nvSpPr>
          <p:cNvPr id="6" name="Text 4"/>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3C4F1F"/>
                </a:solidFill>
                <a:latin typeface="Inter" pitchFamily="34" charset="0"/>
                <a:ea typeface="Inter" pitchFamily="34" charset="-122"/>
                <a:cs typeface="Inter" pitchFamily="34" charset="-120"/>
              </a:rPr>
              <a:t>Mainnet / September 2026</a:t>
            </a:r>
            <a:endParaRPr lang="en-US" sz="1000" dirty="0"/>
          </a:p>
        </p:txBody>
      </p:sp>
      <p:sp>
        <p:nvSpPr>
          <p:cNvPr id="7" name="Text 5"/>
          <p:cNvSpPr/>
          <p:nvPr/>
        </p:nvSpPr>
        <p:spPr>
          <a:xfrm>
            <a:off x="576072" y="1024128"/>
            <a:ext cx="10789920" cy="237744"/>
          </a:xfrm>
          <a:prstGeom prst="rect">
            <a:avLst/>
          </a:prstGeom>
          <a:noFill/>
          <a:ln/>
        </p:spPr>
        <p:txBody>
          <a:bodyPr wrap="square" lIns="0" tIns="0" rIns="0" bIns="0" rtlCol="0" anchor="ctr"/>
          <a:lstStyle/>
          <a:p>
            <a:pPr indent="0" marL="0">
              <a:buNone/>
            </a:pPr>
            <a:r>
              <a:rPr lang="en-US" sz="1000" b="1" spc="200" kern="0" dirty="0">
                <a:solidFill>
                  <a:srgbClr val="3C4F1F"/>
                </a:solidFill>
                <a:latin typeface="Inter" pitchFamily="34" charset="0"/>
                <a:ea typeface="Inter" pitchFamily="34" charset="-122"/>
                <a:cs typeface="Inter" pitchFamily="34" charset="-120"/>
              </a:rPr>
              <a:t>11 / THE INVITATION</a:t>
            </a:r>
            <a:endParaRPr lang="en-US" sz="1000" dirty="0"/>
          </a:p>
        </p:txBody>
      </p:sp>
      <p:sp>
        <p:nvSpPr>
          <p:cNvPr id="8" name="Text 6"/>
          <p:cNvSpPr/>
          <p:nvPr/>
        </p:nvSpPr>
        <p:spPr>
          <a:xfrm>
            <a:off x="530352" y="1444752"/>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Bring one workflow.</a:t>
            </a:r>
            <a:endParaRPr lang="en-US" sz="4300" dirty="0"/>
          </a:p>
        </p:txBody>
      </p:sp>
      <p:sp>
        <p:nvSpPr>
          <p:cNvPr id="9" name="Text 7"/>
          <p:cNvSpPr/>
          <p:nvPr/>
        </p:nvSpPr>
        <p:spPr>
          <a:xfrm>
            <a:off x="530352" y="1975104"/>
            <a:ext cx="10789920" cy="566928"/>
          </a:xfrm>
          <a:prstGeom prst="rect">
            <a:avLst/>
          </a:prstGeom>
          <a:noFill/>
          <a:ln/>
        </p:spPr>
        <p:txBody>
          <a:bodyPr wrap="square" lIns="0" tIns="0" rIns="0" bIns="0" rtlCol="0" anchor="ctr"/>
          <a:lstStyle/>
          <a:p>
            <a:pPr indent="0" marL="0">
              <a:buNone/>
            </a:pPr>
            <a:r>
              <a:rPr lang="en-US" sz="4300" spc="-230" kern="0" dirty="0">
                <a:solidFill>
                  <a:srgbClr val="101211"/>
                </a:solidFill>
                <a:latin typeface="Inter" pitchFamily="34" charset="0"/>
                <a:ea typeface="Inter" pitchFamily="34" charset="-122"/>
                <a:cs typeface="Inter" pitchFamily="34" charset="-120"/>
              </a:rPr>
              <a:t>Let’s make it clearer.</a:t>
            </a:r>
            <a:endParaRPr lang="en-US" sz="4300" dirty="0"/>
          </a:p>
        </p:txBody>
      </p:sp>
      <p:sp>
        <p:nvSpPr>
          <p:cNvPr id="10" name="Text 8"/>
          <p:cNvSpPr/>
          <p:nvPr/>
        </p:nvSpPr>
        <p:spPr>
          <a:xfrm>
            <a:off x="576072" y="2670048"/>
            <a:ext cx="10698480" cy="420624"/>
          </a:xfrm>
          <a:prstGeom prst="rect">
            <a:avLst/>
          </a:prstGeom>
          <a:noFill/>
          <a:ln/>
        </p:spPr>
        <p:txBody>
          <a:bodyPr wrap="square" lIns="0" tIns="0" rIns="0" bIns="0" rtlCol="0" anchor="ctr"/>
          <a:lstStyle/>
          <a:p>
            <a:pPr indent="0" marL="0">
              <a:buNone/>
            </a:pPr>
            <a:r>
              <a:rPr lang="en-US" sz="1700" spc="-30" kern="0" dirty="0">
                <a:solidFill>
                  <a:srgbClr val="3C4F1F"/>
                </a:solidFill>
                <a:latin typeface="Inter" pitchFamily="34" charset="0"/>
                <a:ea typeface="Inter" pitchFamily="34" charset="-122"/>
                <a:cs typeface="Inter" pitchFamily="34" charset="-120"/>
              </a:rPr>
              <a:t>Seeking wallet, issuer and treasury design partners.</a:t>
            </a:r>
            <a:endParaRPr lang="en-US" sz="1700" dirty="0"/>
          </a:p>
        </p:txBody>
      </p:sp>
      <p:sp>
        <p:nvSpPr>
          <p:cNvPr id="11" name="Shape 9"/>
          <p:cNvSpPr/>
          <p:nvPr/>
        </p:nvSpPr>
        <p:spPr>
          <a:xfrm>
            <a:off x="576072" y="3675888"/>
            <a:ext cx="3436010" cy="0"/>
          </a:xfrm>
          <a:prstGeom prst="line">
            <a:avLst/>
          </a:prstGeom>
          <a:noFill/>
          <a:ln w="12700">
            <a:solidFill>
              <a:srgbClr val="94B33E"/>
            </a:solidFill>
            <a:prstDash val="solid"/>
          </a:ln>
        </p:spPr>
      </p:sp>
      <p:sp>
        <p:nvSpPr>
          <p:cNvPr id="12" name="Text 10"/>
          <p:cNvSpPr/>
          <p:nvPr/>
        </p:nvSpPr>
        <p:spPr>
          <a:xfrm>
            <a:off x="576072" y="3877056"/>
            <a:ext cx="3436010" cy="201168"/>
          </a:xfrm>
          <a:prstGeom prst="rect">
            <a:avLst/>
          </a:prstGeom>
          <a:noFill/>
          <a:ln/>
        </p:spPr>
        <p:txBody>
          <a:bodyPr wrap="square" lIns="0" tIns="0" rIns="0" bIns="0" rtlCol="0" anchor="ctr"/>
          <a:lstStyle/>
          <a:p>
            <a:pPr indent="0" marL="0">
              <a:buNone/>
            </a:pPr>
            <a:r>
              <a:rPr lang="en-US" sz="1000" b="1" spc="120" kern="0" dirty="0">
                <a:solidFill>
                  <a:srgbClr val="3C4F1F"/>
                </a:solidFill>
                <a:latin typeface="Inter" pitchFamily="34" charset="0"/>
                <a:ea typeface="Inter" pitchFamily="34" charset="-122"/>
                <a:cs typeface="Inter" pitchFamily="34" charset="-120"/>
              </a:rPr>
              <a:t>CHOOSE</a:t>
            </a:r>
            <a:endParaRPr lang="en-US" sz="1000" dirty="0"/>
          </a:p>
        </p:txBody>
      </p:sp>
      <p:sp>
        <p:nvSpPr>
          <p:cNvPr id="13" name="Text 11"/>
          <p:cNvSpPr/>
          <p:nvPr/>
        </p:nvSpPr>
        <p:spPr>
          <a:xfrm>
            <a:off x="57607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A real task</a:t>
            </a:r>
            <a:endParaRPr lang="en-US" sz="2300" dirty="0"/>
          </a:p>
        </p:txBody>
      </p:sp>
      <p:sp>
        <p:nvSpPr>
          <p:cNvPr id="14" name="Text 12"/>
          <p:cNvSpPr/>
          <p:nvPr/>
        </p:nvSpPr>
        <p:spPr>
          <a:xfrm>
            <a:off x="57607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3C4F1F"/>
                </a:solidFill>
                <a:latin typeface="Inter" pitchFamily="34" charset="0"/>
                <a:ea typeface="Inter" pitchFamily="34" charset="-122"/>
                <a:cs typeface="Inter" pitchFamily="34" charset="-120"/>
              </a:rPr>
              <a:t>Select a token investigation or reconciliation workflow.</a:t>
            </a:r>
            <a:endParaRPr lang="en-US" sz="1600" dirty="0"/>
          </a:p>
        </p:txBody>
      </p:sp>
      <p:sp>
        <p:nvSpPr>
          <p:cNvPr id="15" name="Shape 13"/>
          <p:cNvSpPr/>
          <p:nvPr/>
        </p:nvSpPr>
        <p:spPr>
          <a:xfrm>
            <a:off x="4377842" y="3675888"/>
            <a:ext cx="3436010" cy="0"/>
          </a:xfrm>
          <a:prstGeom prst="line">
            <a:avLst/>
          </a:prstGeom>
          <a:noFill/>
          <a:ln w="12700">
            <a:solidFill>
              <a:srgbClr val="94B33E"/>
            </a:solidFill>
            <a:prstDash val="solid"/>
          </a:ln>
        </p:spPr>
      </p:sp>
      <p:sp>
        <p:nvSpPr>
          <p:cNvPr id="16" name="Text 14"/>
          <p:cNvSpPr/>
          <p:nvPr/>
        </p:nvSpPr>
        <p:spPr>
          <a:xfrm>
            <a:off x="4377842" y="3877056"/>
            <a:ext cx="3436010" cy="201168"/>
          </a:xfrm>
          <a:prstGeom prst="rect">
            <a:avLst/>
          </a:prstGeom>
          <a:noFill/>
          <a:ln/>
        </p:spPr>
        <p:txBody>
          <a:bodyPr wrap="square" lIns="0" tIns="0" rIns="0" bIns="0" rtlCol="0" anchor="ctr"/>
          <a:lstStyle/>
          <a:p>
            <a:pPr indent="0" marL="0">
              <a:buNone/>
            </a:pPr>
            <a:r>
              <a:rPr lang="en-US" sz="1000" b="1" spc="120" kern="0" dirty="0">
                <a:solidFill>
                  <a:srgbClr val="3C4F1F"/>
                </a:solidFill>
                <a:latin typeface="Inter" pitchFamily="34" charset="0"/>
                <a:ea typeface="Inter" pitchFamily="34" charset="-122"/>
                <a:cs typeface="Inter" pitchFamily="34" charset="-120"/>
              </a:rPr>
              <a:t>EVALUATE</a:t>
            </a:r>
            <a:endParaRPr lang="en-US" sz="1000" dirty="0"/>
          </a:p>
        </p:txBody>
      </p:sp>
      <p:sp>
        <p:nvSpPr>
          <p:cNvPr id="17" name="Text 15"/>
          <p:cNvSpPr/>
          <p:nvPr/>
        </p:nvSpPr>
        <p:spPr>
          <a:xfrm>
            <a:off x="4377842"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The useful evidence</a:t>
            </a:r>
            <a:endParaRPr lang="en-US" sz="2300" dirty="0"/>
          </a:p>
        </p:txBody>
      </p:sp>
      <p:sp>
        <p:nvSpPr>
          <p:cNvPr id="18" name="Text 16"/>
          <p:cNvSpPr/>
          <p:nvPr/>
        </p:nvSpPr>
        <p:spPr>
          <a:xfrm>
            <a:off x="4377842"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3C4F1F"/>
                </a:solidFill>
                <a:latin typeface="Inter" pitchFamily="34" charset="0"/>
                <a:ea typeface="Inter" pitchFamily="34" charset="-122"/>
                <a:cs typeface="Inter" pitchFamily="34" charset="-120"/>
              </a:rPr>
              <a:t>Identify which explanations your team needs to act.</a:t>
            </a:r>
            <a:endParaRPr lang="en-US" sz="1600" dirty="0"/>
          </a:p>
        </p:txBody>
      </p:sp>
      <p:sp>
        <p:nvSpPr>
          <p:cNvPr id="19" name="Shape 17"/>
          <p:cNvSpPr/>
          <p:nvPr/>
        </p:nvSpPr>
        <p:spPr>
          <a:xfrm>
            <a:off x="8179613" y="3675888"/>
            <a:ext cx="3436010" cy="0"/>
          </a:xfrm>
          <a:prstGeom prst="line">
            <a:avLst/>
          </a:prstGeom>
          <a:noFill/>
          <a:ln w="12700">
            <a:solidFill>
              <a:srgbClr val="94B33E"/>
            </a:solidFill>
            <a:prstDash val="solid"/>
          </a:ln>
        </p:spPr>
      </p:sp>
      <p:sp>
        <p:nvSpPr>
          <p:cNvPr id="20" name="Text 18"/>
          <p:cNvSpPr/>
          <p:nvPr/>
        </p:nvSpPr>
        <p:spPr>
          <a:xfrm>
            <a:off x="8179613" y="3877056"/>
            <a:ext cx="3436010" cy="201168"/>
          </a:xfrm>
          <a:prstGeom prst="rect">
            <a:avLst/>
          </a:prstGeom>
          <a:noFill/>
          <a:ln/>
        </p:spPr>
        <p:txBody>
          <a:bodyPr wrap="square" lIns="0" tIns="0" rIns="0" bIns="0" rtlCol="0" anchor="ctr"/>
          <a:lstStyle/>
          <a:p>
            <a:pPr indent="0" marL="0">
              <a:buNone/>
            </a:pPr>
            <a:r>
              <a:rPr lang="en-US" sz="1000" b="1" spc="120" kern="0" dirty="0">
                <a:solidFill>
                  <a:srgbClr val="3C4F1F"/>
                </a:solidFill>
                <a:latin typeface="Inter" pitchFamily="34" charset="0"/>
                <a:ea typeface="Inter" pitchFamily="34" charset="-122"/>
                <a:cs typeface="Inter" pitchFamily="34" charset="-120"/>
              </a:rPr>
              <a:t>SHAPE</a:t>
            </a:r>
            <a:endParaRPr lang="en-US" sz="1000" dirty="0"/>
          </a:p>
        </p:txBody>
      </p:sp>
      <p:sp>
        <p:nvSpPr>
          <p:cNvPr id="21" name="Text 19"/>
          <p:cNvSpPr/>
          <p:nvPr/>
        </p:nvSpPr>
        <p:spPr>
          <a:xfrm>
            <a:off x="8179613" y="4389120"/>
            <a:ext cx="3436010" cy="338328"/>
          </a:xfrm>
          <a:prstGeom prst="rect">
            <a:avLst/>
          </a:prstGeom>
          <a:noFill/>
          <a:ln/>
        </p:spPr>
        <p:txBody>
          <a:bodyPr wrap="square" lIns="0" tIns="0" rIns="0" bIns="0" rtlCol="0" anchor="ctr"/>
          <a:lstStyle/>
          <a:p>
            <a:pPr indent="0" marL="0">
              <a:buNone/>
            </a:pPr>
            <a:r>
              <a:rPr lang="en-US" sz="2300" spc="-80" kern="0" dirty="0">
                <a:solidFill>
                  <a:srgbClr val="101211"/>
                </a:solidFill>
                <a:latin typeface="Inter" pitchFamily="34" charset="0"/>
                <a:ea typeface="Inter" pitchFamily="34" charset="-122"/>
                <a:cs typeface="Inter" pitchFamily="34" charset="-120"/>
              </a:rPr>
              <a:t>The next integration</a:t>
            </a:r>
            <a:endParaRPr lang="en-US" sz="2300" dirty="0"/>
          </a:p>
        </p:txBody>
      </p:sp>
      <p:sp>
        <p:nvSpPr>
          <p:cNvPr id="22" name="Text 20"/>
          <p:cNvSpPr/>
          <p:nvPr/>
        </p:nvSpPr>
        <p:spPr>
          <a:xfrm>
            <a:off x="8179613" y="4846320"/>
            <a:ext cx="3408578" cy="713232"/>
          </a:xfrm>
          <a:prstGeom prst="rect">
            <a:avLst/>
          </a:prstGeom>
          <a:noFill/>
          <a:ln/>
        </p:spPr>
        <p:txBody>
          <a:bodyPr wrap="square" lIns="0" tIns="0" rIns="0" bIns="0" rtlCol="0" anchor="t"/>
          <a:lstStyle/>
          <a:p>
            <a:pPr indent="0" marL="0">
              <a:lnSpc>
                <a:spcPct val="110000"/>
              </a:lnSpc>
              <a:buNone/>
            </a:pPr>
            <a:r>
              <a:rPr lang="en-US" sz="1600" dirty="0">
                <a:solidFill>
                  <a:srgbClr val="3C4F1F"/>
                </a:solidFill>
                <a:latin typeface="Inter" pitchFamily="34" charset="0"/>
                <a:ea typeface="Inter" pitchFamily="34" charset="-122"/>
                <a:cs typeface="Inter" pitchFamily="34" charset="-120"/>
              </a:rPr>
              <a:t>Define success and prioritize the smallest valuable pilot.</a:t>
            </a:r>
            <a:endParaRPr lang="en-US" sz="1600" dirty="0"/>
          </a:p>
        </p:txBody>
      </p:sp>
      <p:sp>
        <p:nvSpPr>
          <p:cNvPr id="23" name="Shape 21"/>
          <p:cNvSpPr/>
          <p:nvPr/>
        </p:nvSpPr>
        <p:spPr>
          <a:xfrm>
            <a:off x="576072" y="6364224"/>
            <a:ext cx="11036808" cy="0"/>
          </a:xfrm>
          <a:prstGeom prst="line">
            <a:avLst/>
          </a:prstGeom>
          <a:noFill/>
          <a:ln w="8890">
            <a:solidFill>
              <a:srgbClr val="94B33E"/>
            </a:solidFill>
            <a:prstDash val="solid"/>
          </a:ln>
        </p:spPr>
      </p:sp>
      <p:sp>
        <p:nvSpPr>
          <p:cNvPr id="24" name="Text 22"/>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3C4F1F"/>
                </a:solidFill>
                <a:latin typeface="Inter" pitchFamily="34" charset="0"/>
                <a:ea typeface="Inter" pitchFamily="34" charset="-122"/>
                <a:cs typeface="Inter" pitchFamily="34" charset="-120"/>
              </a:rPr>
              <a:t>REAL ASSETS. CLEARER VISION.</a:t>
            </a:r>
            <a:endParaRPr lang="en-US" sz="800" dirty="0"/>
          </a:p>
        </p:txBody>
      </p:sp>
      <p:sp>
        <p:nvSpPr>
          <p:cNvPr id="25" name="Text 23"/>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3C4F1F"/>
                </a:solidFill>
                <a:latin typeface="Inter" pitchFamily="34" charset="0"/>
                <a:ea typeface="Inter" pitchFamily="34" charset="-122"/>
                <a:cs typeface="Inter" pitchFamily="34" charset="-120"/>
              </a:rPr>
              <a:t>12 / 13</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1211"/>
        </a:solidFill>
      </p:bgPr>
    </p:bg>
    <p:spTree>
      <p:nvGrpSpPr>
        <p:cNvPr id="1" name=""/>
        <p:cNvGrpSpPr/>
        <p:nvPr/>
      </p:nvGrpSpPr>
      <p:grpSpPr>
        <a:xfrm>
          <a:off x="0" y="0"/>
          <a:ext cx="0" cy="0"/>
          <a:chOff x="0" y="0"/>
          <a:chExt cx="0" cy="0"/>
        </a:xfrm>
      </p:grpSpPr>
      <p:pic>
        <p:nvPicPr>
          <p:cNvPr id="2" name="Image 0" descr="/Users/rvaclassic/Documents/Codex/2026-09-11/buil/rwa-lens/public/brand/lens-master.png">    </p:cNvPr>
          <p:cNvPicPr>
            <a:picLocks noChangeAspect="1"/>
          </p:cNvPicPr>
          <p:nvPr/>
        </p:nvPicPr>
        <p:blipFill>
          <a:blip r:embed="rId1"/>
          <a:srcRect l="66667" r="-66667" t="0" b="0"/>
          <a:stretch/>
        </p:blipFill>
        <p:spPr>
          <a:xfrm>
            <a:off x="5303520" y="0"/>
            <a:ext cx="6885432" cy="6858000"/>
          </a:xfrm>
          <a:prstGeom prst="rect">
            <a:avLst/>
          </a:prstGeom>
        </p:spPr>
      </p:pic>
      <p:sp>
        <p:nvSpPr>
          <p:cNvPr id="3" name="Shape 0"/>
          <p:cNvSpPr/>
          <p:nvPr/>
        </p:nvSpPr>
        <p:spPr>
          <a:xfrm>
            <a:off x="0" y="0"/>
            <a:ext cx="6675120" cy="6858000"/>
          </a:xfrm>
          <a:prstGeom prst="rect">
            <a:avLst/>
          </a:prstGeom>
          <a:solidFill>
            <a:srgbClr val="101211"/>
          </a:solidFill>
          <a:ln w="12700">
            <a:solidFill>
              <a:srgbClr val="101211"/>
            </a:solidFill>
            <a:prstDash val="solid"/>
          </a:ln>
        </p:spPr>
      </p:sp>
      <p:sp>
        <p:nvSpPr>
          <p:cNvPr id="4" name="Shape 1"/>
          <p:cNvSpPr/>
          <p:nvPr/>
        </p:nvSpPr>
        <p:spPr>
          <a:xfrm>
            <a:off x="539496" y="365760"/>
            <a:ext cx="265176" cy="265176"/>
          </a:xfrm>
          <a:prstGeom prst="ellipse">
            <a:avLst/>
          </a:prstGeom>
          <a:solidFill>
            <a:srgbClr val="101211">
              <a:alpha val="0"/>
            </a:srgbClr>
          </a:solidFill>
          <a:ln w="19050">
            <a:solidFill>
              <a:srgbClr val="F2F2E9"/>
            </a:solidFill>
            <a:prstDash val="solid"/>
          </a:ln>
        </p:spPr>
      </p:sp>
      <p:sp>
        <p:nvSpPr>
          <p:cNvPr id="5" name="Shape 2"/>
          <p:cNvSpPr/>
          <p:nvPr/>
        </p:nvSpPr>
        <p:spPr>
          <a:xfrm rot="2280000">
            <a:off x="603504" y="365760"/>
            <a:ext cx="128016" cy="265176"/>
          </a:xfrm>
          <a:prstGeom prst="ellipse">
            <a:avLst/>
          </a:prstGeom>
          <a:solidFill>
            <a:srgbClr val="101211">
              <a:alpha val="0"/>
            </a:srgbClr>
          </a:solidFill>
          <a:ln w="15240">
            <a:solidFill>
              <a:srgbClr val="F2F2E9"/>
            </a:solidFill>
            <a:prstDash val="solid"/>
          </a:ln>
        </p:spPr>
      </p:sp>
      <p:sp>
        <p:nvSpPr>
          <p:cNvPr id="6" name="Shape 3"/>
          <p:cNvSpPr/>
          <p:nvPr/>
        </p:nvSpPr>
        <p:spPr>
          <a:xfrm>
            <a:off x="758952" y="361188"/>
            <a:ext cx="54864" cy="54864"/>
          </a:xfrm>
          <a:prstGeom prst="ellipse">
            <a:avLst/>
          </a:prstGeom>
          <a:solidFill>
            <a:srgbClr val="D9FF65"/>
          </a:solidFill>
          <a:ln w="12700">
            <a:solidFill>
              <a:srgbClr val="D9FF65"/>
            </a:solidFill>
            <a:prstDash val="solid"/>
          </a:ln>
        </p:spPr>
      </p:sp>
      <p:sp>
        <p:nvSpPr>
          <p:cNvPr id="7" name="Text 4"/>
          <p:cNvSpPr/>
          <p:nvPr/>
        </p:nvSpPr>
        <p:spPr>
          <a:xfrm>
            <a:off x="896112" y="365760"/>
            <a:ext cx="1828800" cy="283464"/>
          </a:xfrm>
          <a:prstGeom prst="rect">
            <a:avLst/>
          </a:prstGeom>
          <a:noFill/>
          <a:ln/>
        </p:spPr>
        <p:txBody>
          <a:bodyPr wrap="square" lIns="0" tIns="0" rIns="0" bIns="0" rtlCol="0" anchor="ctr"/>
          <a:lstStyle/>
          <a:p>
            <a:pPr indent="0" marL="0">
              <a:buNone/>
            </a:pPr>
            <a:r>
              <a:rPr lang="en-US" sz="1800" spc="-70" kern="0" dirty="0">
                <a:solidFill>
                  <a:srgbClr val="F2F2E9"/>
                </a:solidFill>
                <a:latin typeface="Inter" pitchFamily="34" charset="0"/>
                <a:ea typeface="Inter" pitchFamily="34" charset="-122"/>
                <a:cs typeface="Inter" pitchFamily="34" charset="-120"/>
              </a:rPr>
              <a:t>RWA Lens</a:t>
            </a:r>
            <a:endParaRPr lang="en-US" sz="1800" dirty="0"/>
          </a:p>
        </p:txBody>
      </p:sp>
      <p:sp>
        <p:nvSpPr>
          <p:cNvPr id="8" name="Text 5"/>
          <p:cNvSpPr/>
          <p:nvPr/>
        </p:nvSpPr>
        <p:spPr>
          <a:xfrm>
            <a:off x="8595360" y="365760"/>
            <a:ext cx="3044952" cy="283464"/>
          </a:xfrm>
          <a:prstGeom prst="rect">
            <a:avLst/>
          </a:prstGeom>
          <a:noFill/>
          <a:ln/>
        </p:spPr>
        <p:txBody>
          <a:bodyPr wrap="square" lIns="0" tIns="0" rIns="0" bIns="0" rtlCol="0" anchor="ctr"/>
          <a:lstStyle/>
          <a:p>
            <a:pPr algn="r" indent="0" marL="0">
              <a:buNone/>
            </a:pPr>
            <a:r>
              <a:rPr lang="en-US" sz="1000" dirty="0">
                <a:solidFill>
                  <a:srgbClr val="B6BDB3"/>
                </a:solidFill>
                <a:latin typeface="Inter" pitchFamily="34" charset="0"/>
                <a:ea typeface="Inter" pitchFamily="34" charset="-122"/>
                <a:cs typeface="Inter" pitchFamily="34" charset="-120"/>
              </a:rPr>
              <a:t>Mainnet / September 2026</a:t>
            </a:r>
            <a:endParaRPr lang="en-US" sz="1000" dirty="0"/>
          </a:p>
        </p:txBody>
      </p:sp>
      <p:sp>
        <p:nvSpPr>
          <p:cNvPr id="9" name="Text 6"/>
          <p:cNvSpPr/>
          <p:nvPr/>
        </p:nvSpPr>
        <p:spPr>
          <a:xfrm>
            <a:off x="576072" y="1408176"/>
            <a:ext cx="10789920" cy="237744"/>
          </a:xfrm>
          <a:prstGeom prst="rect">
            <a:avLst/>
          </a:prstGeom>
          <a:noFill/>
          <a:ln/>
        </p:spPr>
        <p:txBody>
          <a:bodyPr wrap="square" lIns="0" tIns="0" rIns="0" bIns="0" rtlCol="0" anchor="ctr"/>
          <a:lstStyle/>
          <a:p>
            <a:pPr indent="0" marL="0">
              <a:buNone/>
            </a:pPr>
            <a:r>
              <a:rPr lang="en-US" sz="1000" b="1" spc="200" kern="0" dirty="0">
                <a:solidFill>
                  <a:srgbClr val="B6BDB3"/>
                </a:solidFill>
                <a:latin typeface="Inter" pitchFamily="34" charset="0"/>
                <a:ea typeface="Inter" pitchFamily="34" charset="-122"/>
                <a:cs typeface="Inter" pitchFamily="34" charset="-120"/>
              </a:rPr>
              <a:t>RWA LENS / ON SOLANA</a:t>
            </a:r>
            <a:endParaRPr lang="en-US" sz="1000" dirty="0"/>
          </a:p>
        </p:txBody>
      </p:sp>
      <p:sp>
        <p:nvSpPr>
          <p:cNvPr id="10" name="Text 7"/>
          <p:cNvSpPr/>
          <p:nvPr/>
        </p:nvSpPr>
        <p:spPr>
          <a:xfrm>
            <a:off x="530352" y="1874520"/>
            <a:ext cx="8961120" cy="685800"/>
          </a:xfrm>
          <a:prstGeom prst="rect">
            <a:avLst/>
          </a:prstGeom>
          <a:noFill/>
          <a:ln/>
        </p:spPr>
        <p:txBody>
          <a:bodyPr wrap="square" lIns="0" tIns="0" rIns="0" bIns="0" rtlCol="0" anchor="ctr"/>
          <a:lstStyle/>
          <a:p>
            <a:pPr indent="0" marL="0">
              <a:buNone/>
            </a:pPr>
            <a:r>
              <a:rPr lang="en-US" sz="5200" spc="-230" kern="0" dirty="0">
                <a:solidFill>
                  <a:srgbClr val="F2F2E9"/>
                </a:solidFill>
                <a:latin typeface="Inter" pitchFamily="34" charset="0"/>
                <a:ea typeface="Inter" pitchFamily="34" charset="-122"/>
                <a:cs typeface="Inter" pitchFamily="34" charset="-120"/>
              </a:rPr>
              <a:t>Look closer.</a:t>
            </a:r>
            <a:endParaRPr lang="en-US" sz="5200" dirty="0"/>
          </a:p>
        </p:txBody>
      </p:sp>
      <p:sp>
        <p:nvSpPr>
          <p:cNvPr id="11" name="Text 8"/>
          <p:cNvSpPr/>
          <p:nvPr/>
        </p:nvSpPr>
        <p:spPr>
          <a:xfrm>
            <a:off x="576072" y="2688336"/>
            <a:ext cx="5852160" cy="420624"/>
          </a:xfrm>
          <a:prstGeom prst="rect">
            <a:avLst/>
          </a:prstGeom>
          <a:noFill/>
          <a:ln/>
        </p:spPr>
        <p:txBody>
          <a:bodyPr wrap="square" lIns="0" tIns="0" rIns="0" bIns="0" rtlCol="0" anchor="ctr"/>
          <a:lstStyle/>
          <a:p>
            <a:pPr indent="0" marL="0">
              <a:buNone/>
            </a:pPr>
            <a:r>
              <a:rPr lang="en-US" sz="1700" spc="-30" kern="0" dirty="0">
                <a:solidFill>
                  <a:srgbClr val="B6BDB3"/>
                </a:solidFill>
                <a:latin typeface="Inter" pitchFamily="34" charset="0"/>
                <a:ea typeface="Inter" pitchFamily="34" charset="-122"/>
                <a:cs typeface="Inter" pitchFamily="34" charset="-120"/>
              </a:rPr>
              <a:t>Real assets. Clearer vision.</a:t>
            </a:r>
            <a:endParaRPr lang="en-US" sz="1700" dirty="0"/>
          </a:p>
        </p:txBody>
      </p:sp>
      <p:sp>
        <p:nvSpPr>
          <p:cNvPr id="12" name="Text 9">
            <a:hlinkClick r:id="rId2" tooltip=""/>
          </p:cNvPr>
          <p:cNvSpPr/>
          <p:nvPr/>
        </p:nvSpPr>
        <p:spPr>
          <a:xfrm>
            <a:off x="576072" y="5093208"/>
            <a:ext cx="6126480" cy="384048"/>
          </a:xfrm>
          <a:prstGeom prst="rect">
            <a:avLst/>
          </a:prstGeom>
          <a:noFill/>
          <a:ln/>
        </p:spPr>
        <p:txBody>
          <a:bodyPr wrap="square" lIns="0" tIns="0" rIns="0" bIns="0" rtlCol="0" anchor="ctr"/>
          <a:lstStyle/>
          <a:p>
            <a:pPr indent="0" marL="0">
              <a:buNone/>
            </a:pPr>
            <a:r>
              <a:rPr lang="en-US" sz="1700" u="sng" dirty="0">
                <a:solidFill>
                  <a:srgbClr val="F2F2E9"/>
                </a:solid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rwalensonsolana.vercel.app ↗</a:t>
            </a:r>
            <a:endParaRPr lang="en-US" sz="1700" dirty="0"/>
          </a:p>
        </p:txBody>
      </p:sp>
      <p:sp>
        <p:nvSpPr>
          <p:cNvPr id="13" name="Text 10">
            <a:hlinkClick r:id="rId3" tooltip=""/>
          </p:cNvPr>
          <p:cNvSpPr/>
          <p:nvPr/>
        </p:nvSpPr>
        <p:spPr>
          <a:xfrm>
            <a:off x="576072" y="5641848"/>
            <a:ext cx="6126480" cy="274320"/>
          </a:xfrm>
          <a:prstGeom prst="rect">
            <a:avLst/>
          </a:prstGeom>
          <a:noFill/>
          <a:ln/>
        </p:spPr>
        <p:txBody>
          <a:bodyPr wrap="square" lIns="0" tIns="0" rIns="0" bIns="0" rtlCol="0" anchor="ctr"/>
          <a:lstStyle/>
          <a:p>
            <a:pPr indent="0" marL="0">
              <a:buNone/>
            </a:pPr>
            <a:r>
              <a:rPr lang="en-US" sz="1050" u="sng" dirty="0">
                <a:solidFill>
                  <a:srgbClr val="B6BDB3"/>
                </a:solidFill>
                <a:latin typeface="Inter" pitchFamily="34" charset="0"/>
                <a:ea typeface="Inter" pitchFamily="34" charset="-122"/>
                <a:cs typeface="Inter" pitchFamily="34" charset="-120"/>
                <a:hlinkClick r:id="rId3" invalidUrl="" action="" tgtFrame="" tooltip="" history="1" highlightClick="0" endSnd="0">
                  <a:extLst>
                    <a:ext uri="{A12FA001-AC4F-418D-AE19-62706E023703}">
                      <ahyp:hlinkClr xmlns:ahyp="http://schemas.microsoft.com/office/drawing/2018/hyperlinkcolor" val="tx"/>
                    </a:ext>
                  </a:extLst>
                </a:hlinkClick>
              </a:rPr>
              <a:t>Technical breakdown ↗</a:t>
            </a:r>
            <a:endParaRPr lang="en-US" sz="1050" dirty="0"/>
          </a:p>
        </p:txBody>
      </p:sp>
      <p:sp>
        <p:nvSpPr>
          <p:cNvPr id="14" name="Shape 11"/>
          <p:cNvSpPr/>
          <p:nvPr/>
        </p:nvSpPr>
        <p:spPr>
          <a:xfrm>
            <a:off x="576072" y="6364224"/>
            <a:ext cx="11036808" cy="0"/>
          </a:xfrm>
          <a:prstGeom prst="line">
            <a:avLst/>
          </a:prstGeom>
          <a:noFill/>
          <a:ln w="8890">
            <a:solidFill>
              <a:srgbClr val="353A34"/>
            </a:solidFill>
            <a:prstDash val="solid"/>
          </a:ln>
        </p:spPr>
      </p:sp>
      <p:sp>
        <p:nvSpPr>
          <p:cNvPr id="15" name="Text 12"/>
          <p:cNvSpPr/>
          <p:nvPr/>
        </p:nvSpPr>
        <p:spPr>
          <a:xfrm>
            <a:off x="576072" y="6473952"/>
            <a:ext cx="9144000" cy="137160"/>
          </a:xfrm>
          <a:prstGeom prst="rect">
            <a:avLst/>
          </a:prstGeom>
          <a:noFill/>
          <a:ln/>
        </p:spPr>
        <p:txBody>
          <a:bodyPr wrap="square" lIns="0" tIns="0" rIns="0" bIns="0" rtlCol="0" anchor="ctr"/>
          <a:lstStyle/>
          <a:p>
            <a:pPr indent="0" marL="0">
              <a:buNone/>
            </a:pPr>
            <a:r>
              <a:rPr lang="en-US" sz="800" spc="140" kern="0" dirty="0">
                <a:solidFill>
                  <a:srgbClr val="B6BDB3"/>
                </a:solidFill>
                <a:latin typeface="Inter" pitchFamily="34" charset="0"/>
                <a:ea typeface="Inter" pitchFamily="34" charset="-122"/>
                <a:cs typeface="Inter" pitchFamily="34" charset="-120"/>
              </a:rPr>
              <a:t>REAL ASSETS. CLEARER VISION.</a:t>
            </a:r>
            <a:endParaRPr lang="en-US" sz="800" dirty="0"/>
          </a:p>
        </p:txBody>
      </p:sp>
      <p:sp>
        <p:nvSpPr>
          <p:cNvPr id="16" name="Text 13"/>
          <p:cNvSpPr/>
          <p:nvPr/>
        </p:nvSpPr>
        <p:spPr>
          <a:xfrm>
            <a:off x="10579608" y="6464808"/>
            <a:ext cx="1033272" cy="164592"/>
          </a:xfrm>
          <a:prstGeom prst="rect">
            <a:avLst/>
          </a:prstGeom>
          <a:noFill/>
          <a:ln/>
        </p:spPr>
        <p:txBody>
          <a:bodyPr wrap="square" lIns="0" tIns="0" rIns="0" bIns="0" rtlCol="0" anchor="ctr"/>
          <a:lstStyle/>
          <a:p>
            <a:pPr algn="r" indent="0" marL="0">
              <a:buNone/>
            </a:pPr>
            <a:r>
              <a:rPr lang="en-US" sz="900" dirty="0">
                <a:solidFill>
                  <a:srgbClr val="B6BDB3"/>
                </a:solidFill>
                <a:latin typeface="Inter" pitchFamily="34" charset="0"/>
                <a:ea typeface="Inter" pitchFamily="34" charset="-122"/>
                <a:cs typeface="Inter" pitchFamily="34" charset="-120"/>
              </a:rPr>
              <a:t>13 / 13</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RWA Lens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RWA Lens — Real assets. Clearer vision.</dc:title>
  <dc:subject>Solana token intelligence — partner pitch</dc:subject>
  <dc:creator>RWA Lens</dc:creator>
  <cp:lastModifiedBy>RWA Lens</cp:lastModifiedBy>
  <cp:revision>1</cp:revision>
  <dcterms:created xsi:type="dcterms:W3CDTF">2026-09-30T09:43:51Z</dcterms:created>
  <dcterms:modified xsi:type="dcterms:W3CDTF">2026-09-30T09:43:51Z</dcterms:modified>
</cp:coreProperties>
</file>